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66" r:id="rId8"/>
    <p:sldId id="262" r:id="rId9"/>
    <p:sldId id="297" r:id="rId10"/>
    <p:sldId id="261" r:id="rId11"/>
    <p:sldId id="263" r:id="rId12"/>
    <p:sldId id="286" r:id="rId13"/>
    <p:sldId id="289" r:id="rId14"/>
    <p:sldId id="274" r:id="rId15"/>
    <p:sldId id="292" r:id="rId16"/>
    <p:sldId id="308" r:id="rId17"/>
    <p:sldId id="309" r:id="rId18"/>
    <p:sldId id="259" r:id="rId19"/>
    <p:sldId id="287" r:id="rId20"/>
    <p:sldId id="288" r:id="rId21"/>
    <p:sldId id="264" r:id="rId22"/>
    <p:sldId id="275" r:id="rId23"/>
    <p:sldId id="290" r:id="rId24"/>
    <p:sldId id="291" r:id="rId25"/>
    <p:sldId id="293" r:id="rId26"/>
    <p:sldId id="295" r:id="rId27"/>
    <p:sldId id="268" r:id="rId28"/>
    <p:sldId id="298" r:id="rId29"/>
    <p:sldId id="265" r:id="rId30"/>
    <p:sldId id="276" r:id="rId31"/>
    <p:sldId id="277" r:id="rId32"/>
    <p:sldId id="267" r:id="rId33"/>
    <p:sldId id="270" r:id="rId34"/>
    <p:sldId id="272" r:id="rId35"/>
    <p:sldId id="273" r:id="rId36"/>
    <p:sldId id="278" r:id="rId37"/>
    <p:sldId id="279" r:id="rId38"/>
    <p:sldId id="282" r:id="rId39"/>
    <p:sldId id="283" r:id="rId40"/>
    <p:sldId id="284" r:id="rId41"/>
    <p:sldId id="285"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5" userDrawn="1">
          <p15:clr>
            <a:srgbClr val="A4A3A4"/>
          </p15:clr>
        </p15:guide>
        <p15:guide id="2" pos="3858" userDrawn="1">
          <p15:clr>
            <a:srgbClr val="A4A3A4"/>
          </p15:clr>
        </p15:guide>
        <p15:guide id="3" pos="189" userDrawn="1">
          <p15:clr>
            <a:srgbClr val="A4A3A4"/>
          </p15:clr>
        </p15:guide>
        <p15:guide id="4" orient="horz" pos="2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5E5E6"/>
    <a:srgbClr val="B3B3B4"/>
    <a:srgbClr val="E9E9EA"/>
    <a:srgbClr val="394555"/>
    <a:srgbClr val="576279"/>
    <a:srgbClr val="4D206E"/>
    <a:srgbClr val="B0D3F2"/>
    <a:srgbClr val="D5B8EA"/>
    <a:srgbClr val="8A9AB0"/>
    <a:srgbClr val="B17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5" autoAdjust="0"/>
    <p:restoredTop sz="94660"/>
  </p:normalViewPr>
  <p:slideViewPr>
    <p:cSldViewPr snapToGrid="0" showGuides="1">
      <p:cViewPr varScale="1">
        <p:scale>
          <a:sx n="163" d="100"/>
          <a:sy n="163" d="100"/>
        </p:scale>
        <p:origin x="138" y="600"/>
      </p:cViewPr>
      <p:guideLst>
        <p:guide orient="horz" pos="2085"/>
        <p:guide pos="3858"/>
        <p:guide pos="189"/>
        <p:guide orient="horz" pos="23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1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75CF2-3637-4BC9-AAC0-A6FCB02D1F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B8AF9-1E7C-4E86-A476-B30843A793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24</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20</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29</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20</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6</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36</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22</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23</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25</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26</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27</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28</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30</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32</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5</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33</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34</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35</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6</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8</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9</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14</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15</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XX</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17</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18</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4</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7</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31</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11</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19</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21</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0DAB1E7-52A6-4475-AD1E-D7B10BDB69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2022/8/29</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2022/8/29</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39033;&#30446;&#32467;&#26500;&#22270;.jpg" TargetMode="Externa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slide" Target="slide9.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hyperlink" Target="&#36328;&#22495;&#31574;&#30053;&#38382;&#39064;.jpg" TargetMode="External"/><Relationship Id="rId2" Type="http://schemas.openxmlformats.org/officeDocument/2006/relationships/slide" Target="slide9.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slide" Target="slide9.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3.xml"/><Relationship Id="rId7" Type="http://schemas.openxmlformats.org/officeDocument/2006/relationships/hyperlink" Target="session&#26500;&#36896;.jpg" TargetMode="External"/><Relationship Id="rId6" Type="http://schemas.openxmlformats.org/officeDocument/2006/relationships/hyperlink" Target="session&#23383;&#27573;.jpg" TargetMode="External"/><Relationship Id="rId5" Type="http://schemas.openxmlformats.org/officeDocument/2006/relationships/hyperlink" Target="&#36523;&#20221;&#35748;&#35777;.jpg" TargetMode="External"/><Relationship Id="rId4" Type="http://schemas.openxmlformats.org/officeDocument/2006/relationships/hyperlink" Target="&#30331;&#24405;&#20998;&#21457;session.jpg" TargetMode="External"/><Relationship Id="rId3" Type="http://schemas.openxmlformats.org/officeDocument/2006/relationships/hyperlink" Target="session&#24037;&#20855;.jpg" TargetMode="External"/><Relationship Id="rId2" Type="http://schemas.openxmlformats.org/officeDocument/2006/relationships/slide" Target="slide9.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hyperlink" Target="&#25509;&#21475;&#25991;&#26723;.docx" TargetMode="External"/><Relationship Id="rId1" Type="http://schemas.openxmlformats.org/officeDocument/2006/relationships/hyperlink" Target="&#38656;&#27714;&#25991;&#26723;V1.0.docx" TargetMode="Externa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6.png"/><Relationship Id="rId2" Type="http://schemas.openxmlformats.org/officeDocument/2006/relationships/tags" Target="../tags/tag3.xml"/><Relationship Id="rId10" Type="http://schemas.openxmlformats.org/officeDocument/2006/relationships/notesSlide" Target="../notesSlides/notesSlide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hyperlink" Target="http://116.62.103.210/login.html" TargetMode="Externa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slide" Target="slide1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组合 456"/>
          <p:cNvGrpSpPr/>
          <p:nvPr/>
        </p:nvGrpSpPr>
        <p:grpSpPr>
          <a:xfrm>
            <a:off x="4674518" y="692568"/>
            <a:ext cx="2842964" cy="2605808"/>
            <a:chOff x="9450637" y="-2125872"/>
            <a:chExt cx="2842964" cy="2605808"/>
          </a:xfrm>
        </p:grpSpPr>
        <p:grpSp>
          <p:nvGrpSpPr>
            <p:cNvPr id="428" name="组合 427"/>
            <p:cNvGrpSpPr/>
            <p:nvPr/>
          </p:nvGrpSpPr>
          <p:grpSpPr>
            <a:xfrm>
              <a:off x="10565857" y="-1024583"/>
              <a:ext cx="578657" cy="911232"/>
              <a:chOff x="11171238" y="1238250"/>
              <a:chExt cx="1508125" cy="2374900"/>
            </a:xfrm>
          </p:grpSpPr>
          <p:sp>
            <p:nvSpPr>
              <p:cNvPr id="40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9" name="椭圆 428"/>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424219" y="-4067638"/>
            <a:ext cx="15040438" cy="15053368"/>
            <a:chOff x="-1424219" y="-4067638"/>
            <a:chExt cx="15040438" cy="15053368"/>
          </a:xfrm>
        </p:grpSpPr>
        <p:sp>
          <p:nvSpPr>
            <p:cNvPr id="12" name="椭圆 11"/>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3" name="矩形 362"/>
          <p:cNvSpPr/>
          <p:nvPr/>
        </p:nvSpPr>
        <p:spPr>
          <a:xfrm>
            <a:off x="9054118" y="4824396"/>
            <a:ext cx="1823085" cy="460375"/>
          </a:xfrm>
          <a:prstGeom prst="rect">
            <a:avLst/>
          </a:prstGeom>
        </p:spPr>
        <p:txBody>
          <a:bodyPr wrap="none">
            <a:spAutoFit/>
          </a:bodyPr>
          <a:lstStyle/>
          <a:p>
            <a:r>
              <a:rPr lang="zh-CN" altLang="en-US" sz="2400">
                <a:solidFill>
                  <a:schemeClr val="bg1"/>
                </a:solidFill>
                <a:latin typeface="+mn-ea"/>
                <a:cs typeface="Times New Roman" panose="02020603050405020304" pitchFamily="18" charset="0"/>
              </a:rPr>
              <a:t>小组：</a:t>
            </a:r>
            <a:r>
              <a:rPr lang="en-US" altLang="zh-CN" sz="2400">
                <a:solidFill>
                  <a:schemeClr val="bg1"/>
                </a:solidFill>
                <a:latin typeface="+mn-ea"/>
                <a:cs typeface="Times New Roman" panose="02020603050405020304" pitchFamily="18" charset="0"/>
              </a:rPr>
              <a:t> FLCY</a:t>
            </a:r>
            <a:endParaRPr lang="en-US" altLang="zh-CN" sz="2400" dirty="0">
              <a:solidFill>
                <a:schemeClr val="bg1"/>
              </a:solidFill>
              <a:latin typeface="+mn-ea"/>
              <a:cs typeface="Times New Roman" panose="02020603050405020304" pitchFamily="18" charset="0"/>
            </a:endParaRPr>
          </a:p>
        </p:txBody>
      </p:sp>
      <p:sp>
        <p:nvSpPr>
          <p:cNvPr id="364" name="矩形 363"/>
          <p:cNvSpPr/>
          <p:nvPr/>
        </p:nvSpPr>
        <p:spPr>
          <a:xfrm>
            <a:off x="9103995" y="5284470"/>
            <a:ext cx="2425065" cy="1562100"/>
          </a:xfrm>
          <a:prstGeom prst="rect">
            <a:avLst/>
          </a:prstGeom>
        </p:spPr>
        <p:txBody>
          <a:bodyPr wrap="square">
            <a:noAutofit/>
          </a:bodyPr>
          <a:lstStyle/>
          <a:p>
            <a:r>
              <a:rPr lang="zh-CN" altLang="en-US" sz="2400">
                <a:solidFill>
                  <a:schemeClr val="bg1"/>
                </a:solidFill>
                <a:latin typeface="+mn-ea"/>
              </a:rPr>
              <a:t>成员：付宇豪</a:t>
            </a:r>
            <a:endParaRPr lang="zh-CN" altLang="en-US" sz="2400">
              <a:solidFill>
                <a:schemeClr val="bg1"/>
              </a:solidFill>
              <a:latin typeface="+mn-ea"/>
            </a:endParaRPr>
          </a:p>
          <a:p>
            <a:pPr indent="457200"/>
            <a:r>
              <a:rPr lang="zh-CN" altLang="en-US" sz="2400">
                <a:solidFill>
                  <a:schemeClr val="bg1"/>
                </a:solidFill>
                <a:latin typeface="+mn-ea"/>
              </a:rPr>
              <a:t> </a:t>
            </a:r>
            <a:r>
              <a:rPr lang="en-US" altLang="zh-CN" sz="2400">
                <a:solidFill>
                  <a:schemeClr val="bg1"/>
                </a:solidFill>
                <a:latin typeface="+mn-ea"/>
              </a:rPr>
              <a:t>   	</a:t>
            </a:r>
            <a:r>
              <a:rPr lang="zh-CN" altLang="en-US" sz="2400" dirty="0">
                <a:solidFill>
                  <a:schemeClr val="bg1"/>
                </a:solidFill>
                <a:latin typeface="+mn-ea"/>
              </a:rPr>
              <a:t>柳志涵</a:t>
            </a:r>
            <a:endParaRPr lang="zh-CN" altLang="en-US" sz="2400" dirty="0">
              <a:solidFill>
                <a:schemeClr val="bg1"/>
              </a:solidFill>
              <a:latin typeface="+mn-ea"/>
            </a:endParaRPr>
          </a:p>
          <a:p>
            <a:pPr marL="457200" lvl="1" indent="457200"/>
            <a:r>
              <a:rPr lang="zh-CN" altLang="en-US" sz="2400" dirty="0">
                <a:solidFill>
                  <a:schemeClr val="bg1"/>
                </a:solidFill>
                <a:latin typeface="+mn-ea"/>
              </a:rPr>
              <a:t>陈曦</a:t>
            </a:r>
            <a:endParaRPr lang="zh-CN" altLang="en-US" sz="2400" dirty="0">
              <a:solidFill>
                <a:schemeClr val="bg1"/>
              </a:solidFill>
              <a:latin typeface="+mn-ea"/>
            </a:endParaRPr>
          </a:p>
          <a:p>
            <a:pPr marL="457200" lvl="1" indent="457200"/>
            <a:r>
              <a:rPr lang="zh-CN" altLang="en-US" sz="2400" dirty="0">
                <a:solidFill>
                  <a:schemeClr val="bg1"/>
                </a:solidFill>
                <a:latin typeface="+mn-ea"/>
              </a:rPr>
              <a:t>叶晓良</a:t>
            </a:r>
            <a:endParaRPr lang="zh-CN" altLang="en-US" sz="2400" dirty="0">
              <a:solidFill>
                <a:schemeClr val="bg1"/>
              </a:solidFill>
              <a:latin typeface="+mn-ea"/>
            </a:endParaRPr>
          </a:p>
          <a:p>
            <a:pPr indent="457200"/>
            <a:endParaRPr lang="zh-CN" altLang="en-US" sz="2400" dirty="0">
              <a:solidFill>
                <a:schemeClr val="bg1"/>
              </a:solidFill>
              <a:latin typeface="+mn-ea"/>
            </a:endParaRPr>
          </a:p>
        </p:txBody>
      </p:sp>
      <p:sp>
        <p:nvSpPr>
          <p:cNvPr id="365" name="椭圆 364"/>
          <p:cNvSpPr/>
          <p:nvPr/>
        </p:nvSpPr>
        <p:spPr>
          <a:xfrm>
            <a:off x="1403906" y="3855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p:nvPr/>
        </p:nvSpPr>
        <p:spPr>
          <a:xfrm>
            <a:off x="1403906" y="4617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3" name="椭圆 382"/>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p:cNvGrpSpPr/>
          <p:nvPr/>
        </p:nvGrpSpPr>
        <p:grpSpPr>
          <a:xfrm rot="13918940">
            <a:off x="1951308" y="2001133"/>
            <a:ext cx="451312" cy="1002086"/>
            <a:chOff x="10038489" y="685848"/>
            <a:chExt cx="736148" cy="1634523"/>
          </a:xfrm>
        </p:grpSpPr>
        <p:sp>
          <p:nvSpPr>
            <p:cNvPr id="391" name="圆角矩形 390"/>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2" name="椭圆 391"/>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5" name="圆角矩形 394"/>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8" name="圆角矩形 397"/>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圆角矩形 398"/>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0" name="圆角矩形 399"/>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1" name="圆角矩形 400"/>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02" name="组合 401"/>
          <p:cNvGrpSpPr/>
          <p:nvPr/>
        </p:nvGrpSpPr>
        <p:grpSpPr>
          <a:xfrm rot="13918940">
            <a:off x="8820060" y="-180662"/>
            <a:ext cx="315506" cy="700540"/>
            <a:chOff x="10038489" y="685848"/>
            <a:chExt cx="736148" cy="1634523"/>
          </a:xfrm>
        </p:grpSpPr>
        <p:sp>
          <p:nvSpPr>
            <p:cNvPr id="403" name="圆角矩形 402"/>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0" name="组合 429"/>
          <p:cNvGrpSpPr/>
          <p:nvPr/>
        </p:nvGrpSpPr>
        <p:grpSpPr>
          <a:xfrm>
            <a:off x="4292600" y="311150"/>
            <a:ext cx="3606800" cy="3606800"/>
            <a:chOff x="4292600" y="368300"/>
            <a:chExt cx="3606800" cy="3606800"/>
          </a:xfrm>
        </p:grpSpPr>
        <p:pic>
          <p:nvPicPr>
            <p:cNvPr id="362" name="图片 361"/>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370"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8"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5" name="圆角矩形 434"/>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6" name="圆角矩形 435"/>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7" name="圆角矩形 436"/>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8" name="圆角矩形 437"/>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9" name="圆角矩形 438"/>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0" name="文本框 439"/>
          <p:cNvSpPr txBox="1">
            <a:spLocks noChangeAspect="1"/>
          </p:cNvSpPr>
          <p:nvPr/>
        </p:nvSpPr>
        <p:spPr>
          <a:xfrm>
            <a:off x="3870233" y="3051668"/>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41" name="文本框 440"/>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6" name="矩形 5"/>
          <p:cNvSpPr/>
          <p:nvPr/>
        </p:nvSpPr>
        <p:spPr>
          <a:xfrm>
            <a:off x="3936365" y="3875405"/>
            <a:ext cx="4295775" cy="658495"/>
          </a:xfrm>
          <a:prstGeom prst="rect">
            <a:avLst/>
          </a:prstGeom>
        </p:spPr>
        <p:txBody>
          <a:bodyPr wrap="square">
            <a:noAutofit/>
          </a:bodyPr>
          <a:p>
            <a:pPr algn="dist"/>
            <a:r>
              <a:rPr lang="zh-CN" altLang="en-US" sz="4800" b="1" dirty="0">
                <a:gradFill>
                  <a:gsLst>
                    <a:gs pos="0">
                      <a:schemeClr val="bg1"/>
                    </a:gs>
                    <a:gs pos="100000">
                      <a:schemeClr val="bg1">
                        <a:lumMod val="75000"/>
                      </a:schemeClr>
                    </a:gs>
                  </a:gsLst>
                  <a:lin ang="2700000" scaled="1"/>
                </a:gradFill>
                <a:latin typeface="+mn-ea"/>
                <a:cs typeface="Times New Roman" panose="02020603050405020304" pitchFamily="18" charset="0"/>
              </a:rPr>
              <a:t>招募系统</a:t>
            </a:r>
            <a:endParaRPr lang="zh-CN" altLang="en-US" sz="4800" b="1" dirty="0">
              <a:gradFill>
                <a:gsLst>
                  <a:gs pos="0">
                    <a:schemeClr val="bg1"/>
                  </a:gs>
                  <a:gs pos="100000">
                    <a:schemeClr val="bg1">
                      <a:lumMod val="75000"/>
                    </a:schemeClr>
                  </a:gs>
                </a:gsLst>
                <a:lin ang="2700000" scaled="1"/>
              </a:gradFill>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p:cTn id="7" dur="300" fill="hold"/>
                                        <p:tgtEl>
                                          <p:spTgt spid="430"/>
                                        </p:tgtEl>
                                        <p:attrNameLst>
                                          <p:attrName>ppt_w</p:attrName>
                                        </p:attrNameLst>
                                      </p:cBhvr>
                                      <p:tavLst>
                                        <p:tav tm="0">
                                          <p:val>
                                            <p:fltVal val="0"/>
                                          </p:val>
                                        </p:tav>
                                        <p:tav tm="100000">
                                          <p:val>
                                            <p:strVal val="#ppt_w"/>
                                          </p:val>
                                        </p:tav>
                                      </p:tavLst>
                                    </p:anim>
                                    <p:anim calcmode="lin" valueType="num">
                                      <p:cBhvr>
                                        <p:cTn id="8" dur="300" fill="hold"/>
                                        <p:tgtEl>
                                          <p:spTgt spid="4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30"/>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30"/>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457"/>
                                        </p:tgtEl>
                                        <p:attrNameLst>
                                          <p:attrName>style.visibility</p:attrName>
                                        </p:attrNameLst>
                                      </p:cBhvr>
                                      <p:to>
                                        <p:strVal val="visible"/>
                                      </p:to>
                                    </p:set>
                                    <p:anim calcmode="lin" valueType="num">
                                      <p:cBhvr>
                                        <p:cTn id="15" dur="300" fill="hold"/>
                                        <p:tgtEl>
                                          <p:spTgt spid="457"/>
                                        </p:tgtEl>
                                        <p:attrNameLst>
                                          <p:attrName>ppt_w</p:attrName>
                                        </p:attrNameLst>
                                      </p:cBhvr>
                                      <p:tavLst>
                                        <p:tav tm="0">
                                          <p:val>
                                            <p:fltVal val="0"/>
                                          </p:val>
                                        </p:tav>
                                        <p:tav tm="100000">
                                          <p:val>
                                            <p:strVal val="#ppt_w"/>
                                          </p:val>
                                        </p:tav>
                                      </p:tavLst>
                                    </p:anim>
                                    <p:anim calcmode="lin" valueType="num">
                                      <p:cBhvr>
                                        <p:cTn id="16" dur="300" fill="hold"/>
                                        <p:tgtEl>
                                          <p:spTgt spid="457"/>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457"/>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457"/>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65"/>
                                        </p:tgtEl>
                                        <p:attrNameLst>
                                          <p:attrName>style.visibility</p:attrName>
                                        </p:attrNameLst>
                                      </p:cBhvr>
                                      <p:to>
                                        <p:strVal val="visible"/>
                                      </p:to>
                                    </p:set>
                                    <p:animEffect transition="in" filter="wipe(left)">
                                      <p:cBhvr>
                                        <p:cTn id="23" dur="500"/>
                                        <p:tgtEl>
                                          <p:spTgt spid="365"/>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67"/>
                                        </p:tgtEl>
                                        <p:attrNameLst>
                                          <p:attrName>style.visibility</p:attrName>
                                        </p:attrNameLst>
                                      </p:cBhvr>
                                      <p:to>
                                        <p:strVal val="visible"/>
                                      </p:to>
                                    </p:set>
                                    <p:animEffect transition="in" filter="wipe(right)">
                                      <p:cBhvr>
                                        <p:cTn id="26" dur="500"/>
                                        <p:tgtEl>
                                          <p:spTgt spid="367"/>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363"/>
                                        </p:tgtEl>
                                        <p:attrNameLst>
                                          <p:attrName>style.visibility</p:attrName>
                                        </p:attrNameLst>
                                      </p:cBhvr>
                                      <p:to>
                                        <p:strVal val="visible"/>
                                      </p:to>
                                    </p:set>
                                    <p:animEffect transition="in" filter="fade">
                                      <p:cBhvr>
                                        <p:cTn id="29" dur="1000"/>
                                        <p:tgtEl>
                                          <p:spTgt spid="363"/>
                                        </p:tgtEl>
                                      </p:cBhvr>
                                    </p:animEffect>
                                    <p:anim calcmode="lin" valueType="num">
                                      <p:cBhvr>
                                        <p:cTn id="30" dur="1000" fill="hold"/>
                                        <p:tgtEl>
                                          <p:spTgt spid="363"/>
                                        </p:tgtEl>
                                        <p:attrNameLst>
                                          <p:attrName>ppt_x</p:attrName>
                                        </p:attrNameLst>
                                      </p:cBhvr>
                                      <p:tavLst>
                                        <p:tav tm="0">
                                          <p:val>
                                            <p:strVal val="#ppt_x"/>
                                          </p:val>
                                        </p:tav>
                                        <p:tav tm="100000">
                                          <p:val>
                                            <p:strVal val="#ppt_x"/>
                                          </p:val>
                                        </p:tav>
                                      </p:tavLst>
                                    </p:anim>
                                    <p:anim calcmode="lin" valueType="num">
                                      <p:cBhvr>
                                        <p:cTn id="31" dur="1000" fill="hold"/>
                                        <p:tgtEl>
                                          <p:spTgt spid="36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364"/>
                                        </p:tgtEl>
                                        <p:attrNameLst>
                                          <p:attrName>style.visibility</p:attrName>
                                        </p:attrNameLst>
                                      </p:cBhvr>
                                      <p:to>
                                        <p:strVal val="visible"/>
                                      </p:to>
                                    </p:set>
                                    <p:animEffect transition="in" filter="fade">
                                      <p:cBhvr>
                                        <p:cTn id="34" dur="1000"/>
                                        <p:tgtEl>
                                          <p:spTgt spid="364"/>
                                        </p:tgtEl>
                                      </p:cBhvr>
                                    </p:animEffect>
                                    <p:anim calcmode="lin" valueType="num">
                                      <p:cBhvr>
                                        <p:cTn id="35" dur="1000" fill="hold"/>
                                        <p:tgtEl>
                                          <p:spTgt spid="364"/>
                                        </p:tgtEl>
                                        <p:attrNameLst>
                                          <p:attrName>ppt_x</p:attrName>
                                        </p:attrNameLst>
                                      </p:cBhvr>
                                      <p:tavLst>
                                        <p:tav tm="0">
                                          <p:val>
                                            <p:strVal val="#ppt_x"/>
                                          </p:val>
                                        </p:tav>
                                        <p:tav tm="100000">
                                          <p:val>
                                            <p:strVal val="#ppt_x"/>
                                          </p:val>
                                        </p:tav>
                                      </p:tavLst>
                                    </p:anim>
                                    <p:anim calcmode="lin" valueType="num">
                                      <p:cBhvr>
                                        <p:cTn id="36" dur="1000" fill="hold"/>
                                        <p:tgtEl>
                                          <p:spTgt spid="364"/>
                                        </p:tgtEl>
                                        <p:attrNameLst>
                                          <p:attrName>ppt_y</p:attrName>
                                        </p:attrNameLst>
                                      </p:cBhvr>
                                      <p:tavLst>
                                        <p:tav tm="0">
                                          <p:val>
                                            <p:strVal val="#ppt_y+.1"/>
                                          </p:val>
                                        </p:tav>
                                        <p:tav tm="100000">
                                          <p:val>
                                            <p:strVal val="#ppt_y"/>
                                          </p:val>
                                        </p:tav>
                                      </p:tavLst>
                                    </p:anim>
                                  </p:childTnLst>
                                </p:cTn>
                              </p:par>
                              <p:par>
                                <p:cTn id="37" presetID="0" presetClass="entr" presetSubtype="0" repeatCount="indefinite" fill="hold" grpId="0" nodeType="withEffect">
                                  <p:stCondLst>
                                    <p:cond delay="0"/>
                                  </p:stCondLst>
                                  <p:iterate type="lt">
                                    <p:tmPct val="3000"/>
                                  </p:iterate>
                                  <p:childTnLst>
                                    <p:set>
                                      <p:cBhvr>
                                        <p:cTn id="38" dur="1" fill="hold">
                                          <p:stCondLst>
                                            <p:cond delay="0"/>
                                          </p:stCondLst>
                                        </p:cTn>
                                        <p:tgtEl>
                                          <p:spTgt spid="440"/>
                                        </p:tgtEl>
                                        <p:attrNameLst>
                                          <p:attrName>style.visibility</p:attrName>
                                        </p:attrNameLst>
                                      </p:cBhvr>
                                      <p:to>
                                        <p:strVal val="visible"/>
                                      </p:to>
                                    </p:set>
                                    <p:set>
                                      <p:cBhvr>
                                        <p:cTn id="39" dur="3000" fill="hold">
                                          <p:stCondLst>
                                            <p:cond delay="0"/>
                                          </p:stCondLst>
                                        </p:cTn>
                                        <p:tgtEl>
                                          <p:spTgt spid="440"/>
                                        </p:tgtEl>
                                        <p:attrNameLst>
                                          <p:attrName>style.opacity</p:attrName>
                                        </p:attrNameLst>
                                      </p:cBhvr>
                                      <p:to>
                                        <p:strVal val="1"/>
                                      </p:to>
                                    </p:set>
                                    <p:animScale>
                                      <p:cBhvr>
                                        <p:cTn id="40" dur="3000" fill="hold">
                                          <p:stCondLst>
                                            <p:cond delay="0"/>
                                          </p:stCondLst>
                                        </p:cTn>
                                        <p:tgtEl>
                                          <p:spTgt spid="440"/>
                                        </p:tgtEl>
                                      </p:cBhvr>
                                      <p:to x="1000" y="1000"/>
                                    </p:animScale>
                                    <p:anim to="" calcmode="lin" valueType="num">
                                      <p:cBhvr>
                                        <p:cTn id="41" dur="3000" fill="hold">
                                          <p:stCondLst>
                                            <p:cond delay="0"/>
                                          </p:stCondLst>
                                        </p:cTn>
                                        <p:tgtEl>
                                          <p:spTgt spid="440"/>
                                        </p:tgtEl>
                                        <p:attrNameLst>
                                          <p:attrName>ppt_x</p:attrName>
                                        </p:attrNameLst>
                                      </p:cBhvr>
                                      <p:tavLst>
                                        <p:tav tm="0">
                                          <p:val>
                                            <p:strVal val="#ppt_x*rand(1)"/>
                                          </p:val>
                                        </p:tav>
                                        <p:tav tm="100000">
                                          <p:val>
                                            <p:strVal val="#ppt_x+sin(rand(360))"/>
                                          </p:val>
                                        </p:tav>
                                      </p:tavLst>
                                    </p:anim>
                                    <p:anim to="" calcmode="lin" valueType="num">
                                      <p:cBhvr>
                                        <p:cTn id="42" dur="3000" fill="hold">
                                          <p:stCondLst>
                                            <p:cond delay="0"/>
                                          </p:stCondLst>
                                        </p:cTn>
                                        <p:tgtEl>
                                          <p:spTgt spid="440"/>
                                        </p:tgtEl>
                                        <p:attrNameLst>
                                          <p:attrName>ppt_y</p:attrName>
                                        </p:attrNameLst>
                                      </p:cBhvr>
                                      <p:tavLst>
                                        <p:tav tm="0">
                                          <p:val>
                                            <p:strVal val="#ppt_y*rand(1)"/>
                                          </p:val>
                                        </p:tav>
                                        <p:tav tm="100000">
                                          <p:val>
                                            <p:strVal val="#ppt_y+sin(rand(360))"/>
                                          </p:val>
                                        </p:tav>
                                      </p:tavLst>
                                    </p:anim>
                                  </p:childTnLst>
                                </p:cTn>
                              </p:par>
                              <p:par>
                                <p:cTn id="43" presetID="0" presetClass="entr" presetSubtype="0" repeatCount="indefinite" fill="hold" grpId="0" nodeType="withEffect">
                                  <p:stCondLst>
                                    <p:cond delay="250"/>
                                  </p:stCondLst>
                                  <p:iterate type="lt">
                                    <p:tmPct val="3000"/>
                                  </p:iterate>
                                  <p:childTnLst>
                                    <p:set>
                                      <p:cBhvr>
                                        <p:cTn id="44" dur="1" fill="hold">
                                          <p:stCondLst>
                                            <p:cond delay="0"/>
                                          </p:stCondLst>
                                        </p:cTn>
                                        <p:tgtEl>
                                          <p:spTgt spid="441"/>
                                        </p:tgtEl>
                                        <p:attrNameLst>
                                          <p:attrName>style.visibility</p:attrName>
                                        </p:attrNameLst>
                                      </p:cBhvr>
                                      <p:to>
                                        <p:strVal val="visible"/>
                                      </p:to>
                                    </p:set>
                                    <p:set>
                                      <p:cBhvr>
                                        <p:cTn id="45" dur="3000" fill="hold">
                                          <p:stCondLst>
                                            <p:cond delay="0"/>
                                          </p:stCondLst>
                                        </p:cTn>
                                        <p:tgtEl>
                                          <p:spTgt spid="441"/>
                                        </p:tgtEl>
                                        <p:attrNameLst>
                                          <p:attrName>style.opacity</p:attrName>
                                        </p:attrNameLst>
                                      </p:cBhvr>
                                      <p:to>
                                        <p:strVal val="1"/>
                                      </p:to>
                                    </p:set>
                                    <p:animScale>
                                      <p:cBhvr>
                                        <p:cTn id="46" dur="3000" fill="hold">
                                          <p:stCondLst>
                                            <p:cond delay="0"/>
                                          </p:stCondLst>
                                        </p:cTn>
                                        <p:tgtEl>
                                          <p:spTgt spid="441"/>
                                        </p:tgtEl>
                                      </p:cBhvr>
                                      <p:to x="1000" y="1000"/>
                                    </p:animScale>
                                    <p:anim to="" calcmode="lin" valueType="num">
                                      <p:cBhvr>
                                        <p:cTn id="47" dur="3000" fill="hold">
                                          <p:stCondLst>
                                            <p:cond delay="0"/>
                                          </p:stCondLst>
                                        </p:cTn>
                                        <p:tgtEl>
                                          <p:spTgt spid="441"/>
                                        </p:tgtEl>
                                        <p:attrNameLst>
                                          <p:attrName>ppt_x</p:attrName>
                                        </p:attrNameLst>
                                      </p:cBhvr>
                                      <p:tavLst>
                                        <p:tav tm="0">
                                          <p:val>
                                            <p:strVal val="#ppt_x*rand(1)"/>
                                          </p:val>
                                        </p:tav>
                                        <p:tav tm="100000">
                                          <p:val>
                                            <p:strVal val="#ppt_x+sin(rand(360))"/>
                                          </p:val>
                                        </p:tav>
                                      </p:tavLst>
                                    </p:anim>
                                    <p:anim to="" calcmode="lin" valueType="num">
                                      <p:cBhvr>
                                        <p:cTn id="48" dur="3000" fill="hold">
                                          <p:stCondLst>
                                            <p:cond delay="0"/>
                                          </p:stCondLst>
                                        </p:cTn>
                                        <p:tgtEl>
                                          <p:spTgt spid="441"/>
                                        </p:tgtEl>
                                        <p:attrNameLst>
                                          <p:attrName>ppt_y</p:attrName>
                                        </p:attrNameLst>
                                      </p:cBhvr>
                                      <p:tavLst>
                                        <p:tav tm="0">
                                          <p:val>
                                            <p:strVal val="#ppt_y*rand(1)"/>
                                          </p:val>
                                        </p:tav>
                                        <p:tav tm="100000">
                                          <p:val>
                                            <p:strVal val="#ppt_y+sin(rand(360))"/>
                                          </p:val>
                                        </p:tav>
                                      </p:tavLst>
                                    </p:anim>
                                  </p:childTnLst>
                                </p:cTn>
                              </p:par>
                              <p:par>
                                <p:cTn id="49" presetID="0" presetClass="entr" presetSubtype="0" accel="50000" fill="hold" grpId="0" nodeType="withEffect">
                                  <p:stCondLst>
                                    <p:cond delay="0"/>
                                  </p:stCondLst>
                                  <p:childTnLst>
                                    <p:animMotion origin="layout" path="M -0.04909 0.07986 L -1.12409 1.18912 " pathEditMode="relative" rAng="0" ptsTypes="AA">
                                      <p:cBhvr>
                                        <p:cTn id="50" dur="2000" fill="hold">
                                          <p:stCondLst>
                                            <p:cond delay="0"/>
                                          </p:stCondLst>
                                        </p:cTn>
                                        <p:tgtEl>
                                          <p:spTgt spid="435"/>
                                        </p:tgtEl>
                                        <p:attrNameLst>
                                          <p:attrName>ppt_x</p:attrName>
                                          <p:attrName>ppt_y</p:attrName>
                                        </p:attrNameLst>
                                      </p:cBhvr>
                                      <p:rCtr x="-53750" y="55463"/>
                                    </p:animMotion>
                                  </p:childTnLst>
                                </p:cTn>
                              </p:par>
                              <p:par>
                                <p:cTn id="51" presetID="0" presetClass="entr" presetSubtype="0" accel="50000" fill="hold" grpId="0" nodeType="withEffect">
                                  <p:stCondLst>
                                    <p:cond delay="1400"/>
                                  </p:stCondLst>
                                  <p:childTnLst>
                                    <p:animMotion origin="layout" path="M -0.04909 0.07986 L -1.1293 1.25208 " pathEditMode="relative" rAng="0" ptsTypes="AA">
                                      <p:cBhvr>
                                        <p:cTn id="52" dur="2000" fill="hold">
                                          <p:stCondLst>
                                            <p:cond delay="0"/>
                                          </p:stCondLst>
                                        </p:cTn>
                                        <p:tgtEl>
                                          <p:spTgt spid="437"/>
                                        </p:tgtEl>
                                        <p:attrNameLst>
                                          <p:attrName>ppt_x</p:attrName>
                                          <p:attrName>ppt_y</p:attrName>
                                        </p:attrNameLst>
                                      </p:cBhvr>
                                      <p:rCtr x="-54010" y="58611"/>
                                    </p:animMotion>
                                  </p:childTnLst>
                                </p:cTn>
                              </p:par>
                              <p:par>
                                <p:cTn id="53" presetID="0" presetClass="entr" presetSubtype="0" accel="50000" fill="hold" grpId="0" nodeType="withEffect">
                                  <p:stCondLst>
                                    <p:cond delay="700"/>
                                  </p:stCondLst>
                                  <p:childTnLst>
                                    <p:animMotion origin="layout" path="M -0.04909 0.07986 L -1.34753 1.39606 " pathEditMode="relative" rAng="0" ptsTypes="AA">
                                      <p:cBhvr>
                                        <p:cTn id="54" dur="2000" fill="hold">
                                          <p:stCondLst>
                                            <p:cond delay="0"/>
                                          </p:stCondLst>
                                        </p:cTn>
                                        <p:tgtEl>
                                          <p:spTgt spid="436"/>
                                        </p:tgtEl>
                                        <p:attrNameLst>
                                          <p:attrName>ppt_x</p:attrName>
                                          <p:attrName>ppt_y</p:attrName>
                                        </p:attrNameLst>
                                      </p:cBhvr>
                                      <p:rCtr x="-64922" y="65810"/>
                                    </p:animMotion>
                                  </p:childTnLst>
                                </p:cTn>
                              </p:par>
                              <p:par>
                                <p:cTn id="55" presetID="0" presetClass="entr" presetSubtype="0" accel="50000" fill="hold" grpId="0" nodeType="withEffect">
                                  <p:stCondLst>
                                    <p:cond delay="0"/>
                                  </p:stCondLst>
                                  <p:childTnLst>
                                    <p:animMotion origin="layout" path="M -0.04909 0.07986 L -1.07305 1.13773 " pathEditMode="relative" rAng="0" ptsTypes="AA">
                                      <p:cBhvr>
                                        <p:cTn id="56" dur="2000" fill="hold">
                                          <p:stCondLst>
                                            <p:cond delay="0"/>
                                          </p:stCondLst>
                                        </p:cTn>
                                        <p:tgtEl>
                                          <p:spTgt spid="438"/>
                                        </p:tgtEl>
                                        <p:attrNameLst>
                                          <p:attrName>ppt_x</p:attrName>
                                          <p:attrName>ppt_y</p:attrName>
                                        </p:attrNameLst>
                                      </p:cBhvr>
                                      <p:rCtr x="-51198" y="52894"/>
                                    </p:animMotion>
                                  </p:childTnLst>
                                </p:cTn>
                              </p:par>
                              <p:par>
                                <p:cTn id="57" presetID="0" presetClass="entr" presetSubtype="0" accel="50000" fill="hold" grpId="0" nodeType="withEffect">
                                  <p:stCondLst>
                                    <p:cond delay="2200"/>
                                  </p:stCondLst>
                                  <p:childTnLst>
                                    <p:animMotion origin="layout" path="M -0.04913632 0.07996778 L -0.9979683 1.054288 E" pathEditMode="relative">
                                      <p:cBhvr>
                                        <p:cTn id="58" dur="2000" fill="hold">
                                          <p:stCondLst>
                                            <p:cond delay="0"/>
                                          </p:stCondLst>
                                        </p:cTn>
                                        <p:tgtEl>
                                          <p:spTgt spid="439"/>
                                        </p:tgtEl>
                                        <p:attrNameLst>
                                          <p:attrName>ppt_x</p:attrName>
                                          <p:attrName>ppt_y</p:attrName>
                                        </p:attrNameLst>
                                      </p:cBhvr>
                                    </p:animMotion>
                                  </p:childTnLst>
                                </p:cTn>
                              </p:par>
                              <p:par>
                                <p:cTn id="59" presetID="50" presetClass="entr" presetSubtype="0" decel="100000" fill="hold" grpId="0" nodeType="withEffect">
                                  <p:stCondLst>
                                    <p:cond delay="900"/>
                                  </p:stCondLst>
                                  <p:iterate type="lt">
                                    <p:tmPct val="10000"/>
                                  </p:iterate>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strVal val="#ppt_w+.3"/>
                                          </p:val>
                                        </p:tav>
                                        <p:tav tm="100000">
                                          <p:val>
                                            <p:strVal val="#ppt_w"/>
                                          </p:val>
                                        </p:tav>
                                      </p:tavLst>
                                    </p:anim>
                                    <p:anim calcmode="lin" valueType="num">
                                      <p:cBhvr>
                                        <p:cTn id="62" dur="500" fill="hold"/>
                                        <p:tgtEl>
                                          <p:spTgt spid="6"/>
                                        </p:tgtEl>
                                        <p:attrNameLst>
                                          <p:attrName>ppt_h</p:attrName>
                                        </p:attrNameLst>
                                      </p:cBhvr>
                                      <p:tavLst>
                                        <p:tav tm="0">
                                          <p:val>
                                            <p:strVal val="#ppt_h"/>
                                          </p:val>
                                        </p:tav>
                                        <p:tav tm="100000">
                                          <p:val>
                                            <p:strVal val="#ppt_h"/>
                                          </p:val>
                                        </p:tav>
                                      </p:tavLst>
                                    </p:anim>
                                    <p:animEffect transition="in" filter="fade">
                                      <p:cBhvr>
                                        <p:cTn id="63" dur="500"/>
                                        <p:tgtEl>
                                          <p:spTgt spid="6"/>
                                        </p:tgtEl>
                                      </p:cBhvr>
                                    </p:animEffect>
                                  </p:childTnLst>
                                </p:cTn>
                              </p:par>
                              <p:par>
                                <p:cTn id="6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65" dur="500" fill="hold"/>
                                        <p:tgtEl>
                                          <p:spTgt spid="6"/>
                                        </p:tgtEl>
                                        <p:attrNameLst>
                                          <p:attrName>ppt_x</p:attrName>
                                          <p:attrName>ppt_y</p:attrName>
                                        </p:attrNameLst>
                                      </p:cBhvr>
                                      <p:rCtr x="0" y="-4282"/>
                                    </p:animMotion>
                                  </p:childTnLst>
                                </p:cTn>
                              </p:par>
                              <p:par>
                                <p:cTn id="6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67" dur="5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p:bldP spid="364" grpId="0"/>
      <p:bldP spid="365" grpId="0" animBg="1"/>
      <p:bldP spid="367" grpId="0" animBg="1"/>
      <p:bldP spid="435" grpId="0" animBg="1"/>
      <p:bldP spid="436" grpId="0" animBg="1"/>
      <p:bldP spid="437" grpId="0" animBg="1"/>
      <p:bldP spid="438" grpId="0" animBg="1"/>
      <p:bldP spid="439" grpId="0" animBg="1"/>
      <p:bldP spid="440" grpId="0"/>
      <p:bldP spid="441" grpId="0"/>
      <p:bldP spid="6" grpId="0"/>
      <p:bldP spid="6" grpId="1"/>
      <p:bldP spid="6"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290" y="-173990"/>
            <a:ext cx="3869690" cy="1091565"/>
            <a:chOff x="-161312" y="-173889"/>
            <a:chExt cx="4638062" cy="1091464"/>
          </a:xfrm>
        </p:grpSpPr>
        <p:grpSp>
          <p:nvGrpSpPr>
            <p:cNvPr id="15" name="组合 14"/>
            <p:cNvGrpSpPr/>
            <p:nvPr/>
          </p:nvGrpSpPr>
          <p:grpSpPr>
            <a:xfrm>
              <a:off x="-161312" y="-173889"/>
              <a:ext cx="4523762" cy="1091464"/>
              <a:chOff x="-161312" y="-173889"/>
              <a:chExt cx="452376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583290" cy="583511"/>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后端分享</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4994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1405822" y="1307378"/>
            <a:ext cx="1375404" cy="1375404"/>
            <a:chOff x="2635719" y="2031279"/>
            <a:chExt cx="1375404" cy="1375404"/>
          </a:xfrm>
        </p:grpSpPr>
        <p:grpSp>
          <p:nvGrpSpPr>
            <p:cNvPr id="11" name="组合 10"/>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27"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28"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13" name="组合 12"/>
            <p:cNvGrpSpPr/>
            <p:nvPr/>
          </p:nvGrpSpPr>
          <p:grpSpPr>
            <a:xfrm>
              <a:off x="2635719" y="2031279"/>
              <a:ext cx="1375404" cy="1375404"/>
              <a:chOff x="2635719" y="2031279"/>
              <a:chExt cx="1375404" cy="1375404"/>
            </a:xfrm>
          </p:grpSpPr>
          <p:sp>
            <p:nvSpPr>
              <p:cNvPr id="35" name="椭圆 34"/>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6" name="椭圆 35"/>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grpSp>
        <p:nvGrpSpPr>
          <p:cNvPr id="55" name="组合 54"/>
          <p:cNvGrpSpPr/>
          <p:nvPr/>
        </p:nvGrpSpPr>
        <p:grpSpPr>
          <a:xfrm>
            <a:off x="686840" y="2906884"/>
            <a:ext cx="2813369" cy="553757"/>
            <a:chOff x="990523" y="3150337"/>
            <a:chExt cx="2813369" cy="553757"/>
          </a:xfrm>
        </p:grpSpPr>
        <p:sp>
          <p:nvSpPr>
            <p:cNvPr id="8" name="矩形 7"/>
            <p:cNvSpPr/>
            <p:nvPr/>
          </p:nvSpPr>
          <p:spPr>
            <a:xfrm>
              <a:off x="1057627" y="3193640"/>
              <a:ext cx="2746265" cy="46037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tooltip=""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后端项目结构</a:t>
              </a:r>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 </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6" name="矩形 45"/>
            <p:cNvSpPr/>
            <p:nvPr/>
          </p:nvSpPr>
          <p:spPr>
            <a:xfrm>
              <a:off x="990523" y="3150337"/>
              <a:ext cx="2806561"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a:spLocks noChangeAspect="1"/>
          </p:cNvSpPr>
          <p:nvPr/>
        </p:nvSpPr>
        <p:spPr>
          <a:xfrm rot="19255319">
            <a:off x="5231431" y="3938736"/>
            <a:ext cx="1990741" cy="1990744"/>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20805855">
            <a:off x="4122669" y="4557718"/>
            <a:ext cx="4208276" cy="752790"/>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椭圆 55"/>
          <p:cNvSpPr>
            <a:spLocks noChangeAspect="1"/>
          </p:cNvSpPr>
          <p:nvPr/>
        </p:nvSpPr>
        <p:spPr>
          <a:xfrm rot="20758129">
            <a:off x="3207849" y="4538541"/>
            <a:ext cx="5648054" cy="1010342"/>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a:spLocks noChangeAspect="1"/>
          </p:cNvSpPr>
          <p:nvPr/>
        </p:nvSpPr>
        <p:spPr>
          <a:xfrm rot="20948486">
            <a:off x="1495469" y="4460838"/>
            <a:ext cx="8950846" cy="1601156"/>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椭圆 59"/>
          <p:cNvSpPr>
            <a:spLocks noChangeAspect="1"/>
          </p:cNvSpPr>
          <p:nvPr/>
        </p:nvSpPr>
        <p:spPr>
          <a:xfrm rot="21168884">
            <a:off x="-1520508" y="3843253"/>
            <a:ext cx="14943092" cy="2673068"/>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43" name="组合 42"/>
          <p:cNvGrpSpPr/>
          <p:nvPr/>
        </p:nvGrpSpPr>
        <p:grpSpPr>
          <a:xfrm>
            <a:off x="8931865" y="567011"/>
            <a:ext cx="1375404" cy="1375404"/>
            <a:chOff x="8804045" y="2031279"/>
            <a:chExt cx="1375404" cy="1375404"/>
          </a:xfrm>
        </p:grpSpPr>
        <p:grpSp>
          <p:nvGrpSpPr>
            <p:cNvPr id="12" name="组合 11"/>
            <p:cNvGrpSpPr/>
            <p:nvPr/>
          </p:nvGrpSpPr>
          <p:grpSpPr>
            <a:xfrm>
              <a:off x="9056455" y="2477453"/>
              <a:ext cx="870584" cy="483056"/>
              <a:chOff x="6864061" y="1408756"/>
              <a:chExt cx="471794" cy="261781"/>
            </a:xfrm>
            <a:gradFill>
              <a:gsLst>
                <a:gs pos="97122">
                  <a:srgbClr val="B0D3F2"/>
                </a:gs>
                <a:gs pos="0">
                  <a:schemeClr val="bg1">
                    <a:lumMod val="95000"/>
                  </a:schemeClr>
                </a:gs>
              </a:gsLst>
              <a:lin ang="5400000" scaled="1"/>
            </a:gradFill>
            <a:effectLst>
              <a:outerShdw blurRad="431800" sx="123000" sy="123000" algn="ctr" rotWithShape="0">
                <a:srgbClr val="B0D3F2">
                  <a:alpha val="56000"/>
                </a:srgbClr>
              </a:outerShdw>
            </a:effectLst>
          </p:grpSpPr>
          <p:sp>
            <p:nvSpPr>
              <p:cNvPr id="32" name="Freeform 98"/>
              <p:cNvSpPr>
                <a:spLocks noChangeArrowheads="1"/>
              </p:cNvSpPr>
              <p:nvPr/>
            </p:nvSpPr>
            <p:spPr bwMode="auto">
              <a:xfrm flipH="1">
                <a:off x="6968827" y="1526488"/>
                <a:ext cx="314299" cy="92108"/>
              </a:xfrm>
              <a:custGeom>
                <a:avLst/>
                <a:gdLst>
                  <a:gd name="T0" fmla="*/ 192 w 192"/>
                  <a:gd name="T1" fmla="*/ 18 h 56"/>
                  <a:gd name="T2" fmla="*/ 80 w 192"/>
                  <a:gd name="T3" fmla="*/ 40 h 56"/>
                  <a:gd name="T4" fmla="*/ 88 w 192"/>
                  <a:gd name="T5" fmla="*/ 0 h 56"/>
                  <a:gd name="T6" fmla="*/ 82 w 192"/>
                  <a:gd name="T7" fmla="*/ 0 h 56"/>
                  <a:gd name="T8" fmla="*/ 3 w 192"/>
                  <a:gd name="T9" fmla="*/ 16 h 56"/>
                  <a:gd name="T10" fmla="*/ 0 w 192"/>
                  <a:gd name="T11" fmla="*/ 16 h 56"/>
                  <a:gd name="T12" fmla="*/ 0 w 192"/>
                  <a:gd name="T13" fmla="*/ 56 h 56"/>
                  <a:gd name="T14" fmla="*/ 192 w 192"/>
                  <a:gd name="T15" fmla="*/ 56 h 56"/>
                  <a:gd name="T16" fmla="*/ 192 w 192"/>
                  <a:gd name="T17" fmla="*/ 18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92" y="18"/>
                    </a:moveTo>
                    <a:cubicBezTo>
                      <a:pt x="80" y="40"/>
                      <a:pt x="80" y="40"/>
                      <a:pt x="80" y="40"/>
                    </a:cubicBezTo>
                    <a:cubicBezTo>
                      <a:pt x="88" y="0"/>
                      <a:pt x="88" y="0"/>
                      <a:pt x="88" y="0"/>
                    </a:cubicBezTo>
                    <a:cubicBezTo>
                      <a:pt x="82" y="0"/>
                      <a:pt x="82" y="0"/>
                      <a:pt x="82" y="0"/>
                    </a:cubicBezTo>
                    <a:cubicBezTo>
                      <a:pt x="3" y="16"/>
                      <a:pt x="3" y="16"/>
                      <a:pt x="3" y="16"/>
                    </a:cubicBezTo>
                    <a:cubicBezTo>
                      <a:pt x="2" y="16"/>
                      <a:pt x="1" y="16"/>
                      <a:pt x="0" y="16"/>
                    </a:cubicBezTo>
                    <a:cubicBezTo>
                      <a:pt x="0" y="56"/>
                      <a:pt x="0" y="56"/>
                      <a:pt x="0" y="56"/>
                    </a:cubicBezTo>
                    <a:cubicBezTo>
                      <a:pt x="192" y="56"/>
                      <a:pt x="192" y="56"/>
                      <a:pt x="192" y="56"/>
                    </a:cubicBezTo>
                    <a:lnTo>
                      <a:pt x="192" y="1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33" name="Freeform 99"/>
              <p:cNvSpPr>
                <a:spLocks noEditPoints="1" noChangeArrowheads="1"/>
              </p:cNvSpPr>
              <p:nvPr/>
            </p:nvSpPr>
            <p:spPr bwMode="auto">
              <a:xfrm flipH="1">
                <a:off x="6864061" y="1408756"/>
                <a:ext cx="471794" cy="261781"/>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
                  <a:gd name="T61" fmla="*/ 0 h 160"/>
                  <a:gd name="T62" fmla="*/ 288 w 288"/>
                  <a:gd name="T63" fmla="*/ 160 h 1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34" name="Freeform 100"/>
              <p:cNvSpPr>
                <a:spLocks noChangeArrowheads="1"/>
              </p:cNvSpPr>
              <p:nvPr/>
            </p:nvSpPr>
            <p:spPr bwMode="auto">
              <a:xfrm flipH="1">
                <a:off x="6968827" y="1461389"/>
                <a:ext cx="314299" cy="91416"/>
              </a:xfrm>
              <a:custGeom>
                <a:avLst/>
                <a:gdLst>
                  <a:gd name="T0" fmla="*/ 112 w 192"/>
                  <a:gd name="T1" fmla="*/ 56 h 56"/>
                  <a:gd name="T2" fmla="*/ 118 w 192"/>
                  <a:gd name="T3" fmla="*/ 56 h 56"/>
                  <a:gd name="T4" fmla="*/ 189 w 192"/>
                  <a:gd name="T5" fmla="*/ 42 h 56"/>
                  <a:gd name="T6" fmla="*/ 192 w 192"/>
                  <a:gd name="T7" fmla="*/ 42 h 56"/>
                  <a:gd name="T8" fmla="*/ 192 w 192"/>
                  <a:gd name="T9" fmla="*/ 0 h 56"/>
                  <a:gd name="T10" fmla="*/ 0 w 192"/>
                  <a:gd name="T11" fmla="*/ 0 h 56"/>
                  <a:gd name="T12" fmla="*/ 0 w 192"/>
                  <a:gd name="T13" fmla="*/ 40 h 56"/>
                  <a:gd name="T14" fmla="*/ 120 w 192"/>
                  <a:gd name="T15" fmla="*/ 16 h 56"/>
                  <a:gd name="T16" fmla="*/ 112 w 192"/>
                  <a:gd name="T17" fmla="*/ 5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12" y="56"/>
                    </a:moveTo>
                    <a:cubicBezTo>
                      <a:pt x="118" y="56"/>
                      <a:pt x="118" y="56"/>
                      <a:pt x="118" y="56"/>
                    </a:cubicBezTo>
                    <a:cubicBezTo>
                      <a:pt x="189" y="42"/>
                      <a:pt x="189" y="42"/>
                      <a:pt x="189" y="42"/>
                    </a:cubicBezTo>
                    <a:cubicBezTo>
                      <a:pt x="190" y="42"/>
                      <a:pt x="191" y="42"/>
                      <a:pt x="192" y="42"/>
                    </a:cubicBezTo>
                    <a:cubicBezTo>
                      <a:pt x="192" y="0"/>
                      <a:pt x="192" y="0"/>
                      <a:pt x="192" y="0"/>
                    </a:cubicBezTo>
                    <a:cubicBezTo>
                      <a:pt x="0" y="0"/>
                      <a:pt x="0" y="0"/>
                      <a:pt x="0" y="0"/>
                    </a:cubicBezTo>
                    <a:cubicBezTo>
                      <a:pt x="0" y="40"/>
                      <a:pt x="0" y="40"/>
                      <a:pt x="0" y="40"/>
                    </a:cubicBezTo>
                    <a:cubicBezTo>
                      <a:pt x="120" y="16"/>
                      <a:pt x="120" y="16"/>
                      <a:pt x="120" y="16"/>
                    </a:cubicBezTo>
                    <a:lnTo>
                      <a:pt x="112" y="5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37" name="组合 36"/>
            <p:cNvGrpSpPr/>
            <p:nvPr/>
          </p:nvGrpSpPr>
          <p:grpSpPr>
            <a:xfrm>
              <a:off x="8804045" y="2031279"/>
              <a:ext cx="1375404" cy="1375404"/>
              <a:chOff x="2635719" y="2031279"/>
              <a:chExt cx="1375404" cy="1375404"/>
            </a:xfrm>
          </p:grpSpPr>
          <p:sp>
            <p:nvSpPr>
              <p:cNvPr id="38" name="椭圆 37"/>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9" name="椭圆 38"/>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grpSp>
        <p:nvGrpSpPr>
          <p:cNvPr id="54" name="组合 53"/>
          <p:cNvGrpSpPr/>
          <p:nvPr/>
        </p:nvGrpSpPr>
        <p:grpSpPr>
          <a:xfrm>
            <a:off x="7782334" y="2151019"/>
            <a:ext cx="3674466" cy="553757"/>
            <a:chOff x="7701290" y="3150337"/>
            <a:chExt cx="3674466" cy="553757"/>
          </a:xfrm>
        </p:grpSpPr>
        <p:sp>
          <p:nvSpPr>
            <p:cNvPr id="9" name="矩形 8"/>
            <p:cNvSpPr/>
            <p:nvPr/>
          </p:nvSpPr>
          <p:spPr>
            <a:xfrm>
              <a:off x="7713862" y="3192673"/>
              <a:ext cx="3584402"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 tooltip="" action="ppaction://hlinkshowjump?jump=nextslid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服务器端结构</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7" name="矩形 46"/>
            <p:cNvSpPr/>
            <p:nvPr/>
          </p:nvSpPr>
          <p:spPr>
            <a:xfrm>
              <a:off x="7701290" y="3150337"/>
              <a:ext cx="3674466"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619592" y="2195111"/>
            <a:ext cx="243046" cy="2221766"/>
            <a:chOff x="9905842" y="4004861"/>
            <a:chExt cx="243046" cy="2221766"/>
          </a:xfrm>
        </p:grpSpPr>
        <p:cxnSp>
          <p:nvCxnSpPr>
            <p:cNvPr id="63" name="直接连接符 62"/>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9905842" y="4004861"/>
              <a:ext cx="243046" cy="900514"/>
              <a:chOff x="9905842" y="4004861"/>
              <a:chExt cx="243046" cy="900514"/>
            </a:xfrm>
          </p:grpSpPr>
          <p:sp>
            <p:nvSpPr>
              <p:cNvPr id="65" name="椭圆 6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7" name="组合 66"/>
          <p:cNvGrpSpPr/>
          <p:nvPr/>
        </p:nvGrpSpPr>
        <p:grpSpPr>
          <a:xfrm>
            <a:off x="6019642" y="2620561"/>
            <a:ext cx="243046" cy="1796315"/>
            <a:chOff x="10305892" y="4430311"/>
            <a:chExt cx="243046" cy="1796315"/>
          </a:xfrm>
        </p:grpSpPr>
        <p:cxnSp>
          <p:nvCxnSpPr>
            <p:cNvPr id="68" name="直接连接符 67"/>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305892" y="4430311"/>
              <a:ext cx="243046" cy="900514"/>
              <a:chOff x="9905842" y="4004861"/>
              <a:chExt cx="243046" cy="900514"/>
            </a:xfrm>
          </p:grpSpPr>
          <p:sp>
            <p:nvSpPr>
              <p:cNvPr id="70" name="椭圆 6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2" name="组合 71"/>
          <p:cNvGrpSpPr/>
          <p:nvPr/>
        </p:nvGrpSpPr>
        <p:grpSpPr>
          <a:xfrm>
            <a:off x="5801520" y="1126406"/>
            <a:ext cx="351630" cy="3101785"/>
            <a:chOff x="10087770" y="2936156"/>
            <a:chExt cx="351630" cy="3101785"/>
          </a:xfrm>
        </p:grpSpPr>
        <p:cxnSp>
          <p:nvCxnSpPr>
            <p:cNvPr id="73" name="直接连接符 72"/>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10087770" y="2936156"/>
              <a:ext cx="351630" cy="1148164"/>
              <a:chOff x="9905842" y="4004861"/>
              <a:chExt cx="243046" cy="900514"/>
            </a:xfrm>
          </p:grpSpPr>
          <p:sp>
            <p:nvSpPr>
              <p:cNvPr id="75" name="椭圆 7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7" name="组合 76"/>
          <p:cNvGrpSpPr/>
          <p:nvPr/>
        </p:nvGrpSpPr>
        <p:grpSpPr>
          <a:xfrm>
            <a:off x="6124100" y="1527830"/>
            <a:ext cx="265270" cy="2395561"/>
            <a:chOff x="10410350" y="3337580"/>
            <a:chExt cx="265270" cy="2395561"/>
          </a:xfrm>
        </p:grpSpPr>
        <p:cxnSp>
          <p:nvCxnSpPr>
            <p:cNvPr id="78" name="直接连接符 77"/>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0410350" y="3337580"/>
              <a:ext cx="265270" cy="982856"/>
              <a:chOff x="9905842" y="4004861"/>
              <a:chExt cx="243046" cy="900514"/>
            </a:xfrm>
          </p:grpSpPr>
          <p:sp>
            <p:nvSpPr>
              <p:cNvPr id="80" name="椭圆 7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82" name="组合 81"/>
          <p:cNvGrpSpPr/>
          <p:nvPr/>
        </p:nvGrpSpPr>
        <p:grpSpPr>
          <a:xfrm>
            <a:off x="6391320" y="1871117"/>
            <a:ext cx="173310" cy="1108847"/>
            <a:chOff x="10677570" y="3680867"/>
            <a:chExt cx="173310" cy="1108847"/>
          </a:xfrm>
        </p:grpSpPr>
        <p:cxnSp>
          <p:nvCxnSpPr>
            <p:cNvPr id="83" name="直接连接符 82"/>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0677570" y="3680867"/>
              <a:ext cx="173310" cy="642134"/>
              <a:chOff x="9905842" y="4004861"/>
              <a:chExt cx="243046" cy="900514"/>
            </a:xfrm>
          </p:grpSpPr>
          <p:sp>
            <p:nvSpPr>
              <p:cNvPr id="85" name="椭圆 8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18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300" fill="hold"/>
                                            <p:tgtEl>
                                              <p:spTgt spid="43"/>
                                            </p:tgtEl>
                                            <p:attrNameLst>
                                              <p:attrName>ppt_w</p:attrName>
                                            </p:attrNameLst>
                                          </p:cBhvr>
                                          <p:tavLst>
                                            <p:tav tm="0">
                                              <p:val>
                                                <p:fltVal val="0"/>
                                              </p:val>
                                            </p:tav>
                                            <p:tav tm="100000">
                                              <p:val>
                                                <p:strVal val="#ppt_w"/>
                                              </p:val>
                                            </p:tav>
                                          </p:tavLst>
                                        </p:anim>
                                        <p:anim calcmode="lin" valueType="num">
                                          <p:cBhvr>
                                            <p:cTn id="64" dur="300" fill="hold"/>
                                            <p:tgtEl>
                                              <p:spTgt spid="43"/>
                                            </p:tgtEl>
                                            <p:attrNameLst>
                                              <p:attrName>ppt_h</p:attrName>
                                            </p:attrNameLst>
                                          </p:cBhvr>
                                          <p:tavLst>
                                            <p:tav tm="0">
                                              <p:val>
                                                <p:fltVal val="0"/>
                                              </p:val>
                                            </p:tav>
                                            <p:tav tm="100000">
                                              <p:val>
                                                <p:strVal val="#ppt_h"/>
                                              </p:val>
                                            </p:tav>
                                          </p:tavLst>
                                        </p:anim>
                                      </p:childTnLst>
                                    </p:cTn>
                                  </p:par>
                                  <p:par>
                                    <p:cTn id="65" presetID="6" presetClass="emph" presetSubtype="0" autoRev="1" fill="hold" nodeType="withEffect">
                                      <p:stCondLst>
                                        <p:cond delay="2100"/>
                                      </p:stCondLst>
                                      <p:childTnLst>
                                        <p:animScale>
                                          <p:cBhvr>
                                            <p:cTn id="66" dur="150" fill="hold"/>
                                            <p:tgtEl>
                                              <p:spTgt spid="43"/>
                                            </p:tgtEl>
                                          </p:cBhvr>
                                          <p:by x="110000" y="110000"/>
                                        </p:animScale>
                                      </p:childTnLst>
                                    </p:cTn>
                                  </p:par>
                                  <p:par>
                                    <p:cTn id="67" presetID="23" presetClass="entr" presetSubtype="16" fill="hold" nodeType="withEffect">
                                      <p:stCondLst>
                                        <p:cond delay="21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6" grpId="0" animBg="1"/>
          <p:bldP spid="57" grpId="0" animBg="1"/>
          <p:bldP spid="6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18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300" fill="hold"/>
                                            <p:tgtEl>
                                              <p:spTgt spid="43"/>
                                            </p:tgtEl>
                                            <p:attrNameLst>
                                              <p:attrName>ppt_w</p:attrName>
                                            </p:attrNameLst>
                                          </p:cBhvr>
                                          <p:tavLst>
                                            <p:tav tm="0">
                                              <p:val>
                                                <p:fltVal val="0"/>
                                              </p:val>
                                            </p:tav>
                                            <p:tav tm="100000">
                                              <p:val>
                                                <p:strVal val="#ppt_w"/>
                                              </p:val>
                                            </p:tav>
                                          </p:tavLst>
                                        </p:anim>
                                        <p:anim calcmode="lin" valueType="num">
                                          <p:cBhvr>
                                            <p:cTn id="64" dur="300" fill="hold"/>
                                            <p:tgtEl>
                                              <p:spTgt spid="43"/>
                                            </p:tgtEl>
                                            <p:attrNameLst>
                                              <p:attrName>ppt_h</p:attrName>
                                            </p:attrNameLst>
                                          </p:cBhvr>
                                          <p:tavLst>
                                            <p:tav tm="0">
                                              <p:val>
                                                <p:fltVal val="0"/>
                                              </p:val>
                                            </p:tav>
                                            <p:tav tm="100000">
                                              <p:val>
                                                <p:strVal val="#ppt_h"/>
                                              </p:val>
                                            </p:tav>
                                          </p:tavLst>
                                        </p:anim>
                                      </p:childTnLst>
                                    </p:cTn>
                                  </p:par>
                                  <p:par>
                                    <p:cTn id="65" presetID="6" presetClass="emph" presetSubtype="0" autoRev="1" fill="hold" nodeType="withEffect">
                                      <p:stCondLst>
                                        <p:cond delay="2100"/>
                                      </p:stCondLst>
                                      <p:childTnLst>
                                        <p:animScale>
                                          <p:cBhvr>
                                            <p:cTn id="66" dur="150" fill="hold"/>
                                            <p:tgtEl>
                                              <p:spTgt spid="43"/>
                                            </p:tgtEl>
                                          </p:cBhvr>
                                          <p:by x="110000" y="110000"/>
                                        </p:animScale>
                                      </p:childTnLst>
                                    </p:cTn>
                                  </p:par>
                                  <p:par>
                                    <p:cTn id="67" presetID="23" presetClass="entr" presetSubtype="16" fill="hold" nodeType="withEffect">
                                      <p:stCondLst>
                                        <p:cond delay="21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6" grpId="0" animBg="1"/>
          <p:bldP spid="57" grpId="0" animBg="1"/>
          <p:bldP spid="6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1113245" y="3199686"/>
            <a:ext cx="4682098" cy="4682098"/>
            <a:chOff x="-1998149" y="3052202"/>
            <a:chExt cx="4682098" cy="4682098"/>
          </a:xfrm>
        </p:grpSpPr>
        <p:sp>
          <p:nvSpPr>
            <p:cNvPr id="109" name="椭圆 108"/>
            <p:cNvSpPr/>
            <p:nvPr/>
          </p:nvSpPr>
          <p:spPr>
            <a:xfrm>
              <a:off x="-1998149" y="3052202"/>
              <a:ext cx="4682098" cy="4682098"/>
            </a:xfrm>
            <a:prstGeom prst="ellipse">
              <a:avLst/>
            </a:prstGeom>
            <a:gradFill flip="none" rotWithShape="1">
              <a:gsLst>
                <a:gs pos="100000">
                  <a:srgbClr val="576279"/>
                </a:gs>
                <a:gs pos="95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3696" y="3844425"/>
              <a:ext cx="3081898" cy="3081898"/>
            </a:xfrm>
            <a:prstGeom prst="ellipse">
              <a:avLst/>
            </a:prstGeom>
            <a:gradFill flip="none" rotWithShape="1">
              <a:gsLst>
                <a:gs pos="100000">
                  <a:srgbClr val="576279"/>
                </a:gs>
                <a:gs pos="84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1972" y="4731324"/>
              <a:ext cx="1447172" cy="1301176"/>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245549" y="4262330"/>
              <a:ext cx="1331400" cy="1766542"/>
              <a:chOff x="4345501" y="-500170"/>
              <a:chExt cx="1331400" cy="1766542"/>
            </a:xfrm>
            <a:scene3d>
              <a:camera prst="orthographicFront">
                <a:rot lat="2400002" lon="21599994" rev="19499985"/>
              </a:camera>
              <a:lightRig rig="threePt" dir="t"/>
            </a:scene3d>
          </p:grpSpPr>
          <p:cxnSp>
            <p:nvCxnSpPr>
              <p:cNvPr id="87" name="直接连接符 86"/>
              <p:cNvCxnSpPr/>
              <p:nvPr/>
            </p:nvCxnSpPr>
            <p:spPr>
              <a:xfrm>
                <a:off x="43455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79439"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73942"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618047"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00788"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11201" y="-50017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21614"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4355"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548460"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42963"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769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642963"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548460"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4355"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1614"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011201" y="143328"/>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800788"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618047"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473942"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379439"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2091040"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tooltip=""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3334" y="2729644"/>
            <a:ext cx="7695747" cy="1291590"/>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前端网页的访问管理：</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nginx</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jar</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包后台运行方式：</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nohup</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指令设置为不挂断进程</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 name="矩形 2"/>
          <p:cNvSpPr/>
          <p:nvPr/>
        </p:nvSpPr>
        <p:spPr>
          <a:xfrm>
            <a:off x="2013334" y="2114104"/>
            <a:ext cx="2294218" cy="46037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服务器端结构：</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3" name="组合 52"/>
          <p:cNvGrpSpPr/>
          <p:nvPr/>
        </p:nvGrpSpPr>
        <p:grpSpPr>
          <a:xfrm>
            <a:off x="9905842" y="4004861"/>
            <a:ext cx="243046" cy="2221766"/>
            <a:chOff x="9905842" y="4004861"/>
            <a:chExt cx="243046" cy="2221766"/>
          </a:xfrm>
        </p:grpSpPr>
        <p:cxnSp>
          <p:nvCxnSpPr>
            <p:cNvPr id="5" name="直接连接符 4"/>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905842" y="4004861"/>
              <a:ext cx="243046" cy="900514"/>
              <a:chOff x="9905842" y="4004861"/>
              <a:chExt cx="243046" cy="900514"/>
            </a:xfrm>
          </p:grpSpPr>
          <p:sp>
            <p:nvSpPr>
              <p:cNvPr id="31" name="椭圆 30"/>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2" name="组合 51"/>
          <p:cNvGrpSpPr/>
          <p:nvPr/>
        </p:nvGrpSpPr>
        <p:grpSpPr>
          <a:xfrm>
            <a:off x="10305892" y="4430311"/>
            <a:ext cx="243046" cy="1796315"/>
            <a:chOff x="10305892" y="4430311"/>
            <a:chExt cx="243046" cy="1796315"/>
          </a:xfrm>
        </p:grpSpPr>
        <p:cxnSp>
          <p:nvCxnSpPr>
            <p:cNvPr id="25" name="直接连接符 24"/>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05892" y="4430311"/>
              <a:ext cx="243046" cy="900514"/>
              <a:chOff x="9905842" y="4004861"/>
              <a:chExt cx="243046" cy="900514"/>
            </a:xfrm>
          </p:grpSpPr>
          <p:sp>
            <p:nvSpPr>
              <p:cNvPr id="34" name="椭圆 33"/>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2" name="组合 11"/>
          <p:cNvGrpSpPr/>
          <p:nvPr/>
        </p:nvGrpSpPr>
        <p:grpSpPr>
          <a:xfrm>
            <a:off x="10087770" y="2936156"/>
            <a:ext cx="351630" cy="3101785"/>
            <a:chOff x="10087770" y="2936156"/>
            <a:chExt cx="351630" cy="3101785"/>
          </a:xfrm>
        </p:grpSpPr>
        <p:cxnSp>
          <p:nvCxnSpPr>
            <p:cNvPr id="24" name="直接连接符 23"/>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87770" y="2936156"/>
              <a:ext cx="351630" cy="1148164"/>
              <a:chOff x="9905842" y="4004861"/>
              <a:chExt cx="243046" cy="900514"/>
            </a:xfrm>
          </p:grpSpPr>
          <p:sp>
            <p:nvSpPr>
              <p:cNvPr id="37" name="椭圆 36"/>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1" name="组合 50"/>
          <p:cNvGrpSpPr/>
          <p:nvPr/>
        </p:nvGrpSpPr>
        <p:grpSpPr>
          <a:xfrm>
            <a:off x="10410350" y="3337580"/>
            <a:ext cx="265270" cy="2395561"/>
            <a:chOff x="10410350" y="3337580"/>
            <a:chExt cx="265270" cy="2395561"/>
          </a:xfrm>
        </p:grpSpPr>
        <p:cxnSp>
          <p:nvCxnSpPr>
            <p:cNvPr id="26" name="直接连接符 25"/>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p:cNvGrpSpPr/>
          <p:nvPr/>
        </p:nvGrpSpPr>
        <p:grpSpPr>
          <a:xfrm>
            <a:off x="10677570" y="3680867"/>
            <a:ext cx="173310" cy="1108847"/>
            <a:chOff x="10677570" y="3680867"/>
            <a:chExt cx="173310" cy="1108847"/>
          </a:xfrm>
        </p:grpSpPr>
        <p:cxnSp>
          <p:nvCxnSpPr>
            <p:cNvPr id="27" name="直接连接符 26"/>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677570" y="3680867"/>
              <a:ext cx="173310" cy="642134"/>
              <a:chOff x="9905842" y="4004861"/>
              <a:chExt cx="243046" cy="900514"/>
            </a:xfrm>
          </p:grpSpPr>
          <p:sp>
            <p:nvSpPr>
              <p:cNvPr id="49" name="椭圆 48"/>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rot="3019595">
            <a:off x="8942305" y="1903608"/>
            <a:ext cx="3287359" cy="1555098"/>
            <a:chOff x="9074283" y="5749492"/>
            <a:chExt cx="1436676" cy="679625"/>
          </a:xfrm>
        </p:grpSpPr>
        <p:sp>
          <p:nvSpPr>
            <p:cNvPr id="29" name="椭圆 28"/>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08641">
            <a:off x="11256373" y="2456558"/>
            <a:ext cx="869024" cy="411096"/>
            <a:chOff x="9074283" y="5749492"/>
            <a:chExt cx="1436676" cy="679625"/>
          </a:xfrm>
        </p:grpSpPr>
        <p:sp>
          <p:nvSpPr>
            <p:cNvPr id="55" name="椭圆 54"/>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20858488">
            <a:off x="9789523" y="1256408"/>
            <a:ext cx="869024" cy="411096"/>
            <a:chOff x="9074283" y="5749492"/>
            <a:chExt cx="1436676" cy="679625"/>
          </a:xfrm>
        </p:grpSpPr>
        <p:sp>
          <p:nvSpPr>
            <p:cNvPr id="58" name="椭圆 57"/>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a:off x="2072727" y="2667650"/>
            <a:ext cx="3568656"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5923" y="2080970"/>
            <a:ext cx="2967280" cy="29672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二边形 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356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hlinkClick r:id="rId2" tooltip="" action="ppaction://hlinksldjump"/>
                  </a:rPr>
                  <a:t>后端分享</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74370" y="2632710"/>
            <a:ext cx="2592070" cy="2091690"/>
          </a:xfrm>
          <a:prstGeom prst="rect">
            <a:avLst/>
          </a:prstGeom>
          <a:noFill/>
        </p:spPr>
        <p:txBody>
          <a:bodyPr wrap="square" rtlCol="0">
            <a:spAutoFit/>
          </a:bodyPr>
          <a:lstStyle/>
          <a:p>
            <a:pPr>
              <a:lnSpc>
                <a:spcPct val="130000"/>
              </a:lnSpc>
            </a:pP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发送请求时，自定义了</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contentType</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的属性，使得请求是复杂请求，有预检请求和正式请求两次请求</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9163987" y="2791361"/>
            <a:ext cx="2348459" cy="1691640"/>
          </a:xfrm>
          <a:prstGeom prst="rect">
            <a:avLst/>
          </a:prstGeom>
          <a:noFill/>
        </p:spPr>
        <p:txBody>
          <a:bodyPr wrap="square" rtlCol="0">
            <a:spAutoFit/>
          </a:bodyPr>
          <a:lstStyle/>
          <a:p>
            <a:pPr>
              <a:lnSpc>
                <a:spcPct val="130000"/>
              </a:lnSpc>
            </a:pP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框架识别预检请求没有用户认证，导致跳转到未授权接口</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5298346" y="3188504"/>
            <a:ext cx="1595309" cy="521970"/>
          </a:xfrm>
          <a:prstGeom prst="rect">
            <a:avLst/>
          </a:prstGeom>
          <a:noFill/>
        </p:spPr>
        <p:txBody>
          <a:bodyPr wrap="square" rtlCol="0">
            <a:spAutoFit/>
          </a:bodyPr>
          <a:lstStyle/>
          <a:p>
            <a:pPr algn="dist"/>
            <a:r>
              <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3" tooltip="" action="ppaction://hlinkfile">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报错</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4" name="组合 23"/>
          <p:cNvGrpSpPr/>
          <p:nvPr/>
        </p:nvGrpSpPr>
        <p:grpSpPr>
          <a:xfrm>
            <a:off x="3429807" y="3054939"/>
            <a:ext cx="5332386" cy="728134"/>
            <a:chOff x="3486149" y="3369733"/>
            <a:chExt cx="5332386" cy="728134"/>
          </a:xfrm>
        </p:grpSpPr>
        <p:sp>
          <p:nvSpPr>
            <p:cNvPr id="25" name="任意多边形 24"/>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3266294" y="2843730"/>
            <a:ext cx="834453" cy="52197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2700000" scaled="1"/>
                  <a:tileRect/>
                </a:gradFill>
                <a:latin typeface="腾祥嘉丽纤圆繁" panose="01010104010101010101" pitchFamily="2" charset="-122"/>
                <a:ea typeface="腾祥嘉丽纤圆繁" panose="01010104010101010101" pitchFamily="2" charset="-122"/>
              </a:rPr>
              <a:t>前</a:t>
            </a:r>
            <a:endParaRPr lang="zh-CN" altLang="en-US" sz="2800" b="1" dirty="0">
              <a:gradFill flip="none" rotWithShape="1">
                <a:gsLst>
                  <a:gs pos="0">
                    <a:schemeClr val="bg1"/>
                  </a:gs>
                  <a:gs pos="50000">
                    <a:srgbClr val="B6B6B6"/>
                  </a:gs>
                  <a:gs pos="100000">
                    <a:schemeClr val="bg1">
                      <a:lumMod val="50000"/>
                      <a:alpha val="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9" name="矩形 28"/>
          <p:cNvSpPr/>
          <p:nvPr/>
        </p:nvSpPr>
        <p:spPr>
          <a:xfrm>
            <a:off x="8050967" y="3398366"/>
            <a:ext cx="834453" cy="52197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10800000" scaled="1"/>
                  <a:tileRect/>
                </a:gradFill>
                <a:latin typeface="腾祥嘉丽纤圆繁" panose="01010104010101010101" pitchFamily="2" charset="-122"/>
                <a:ea typeface="腾祥嘉丽纤圆繁" panose="01010104010101010101" pitchFamily="2" charset="-122"/>
              </a:rPr>
              <a:t>后</a:t>
            </a:r>
            <a:endParaRPr lang="zh-CN" altLang="en-US" sz="2800" b="1" dirty="0">
              <a:gradFill flip="none" rotWithShape="1">
                <a:gsLst>
                  <a:gs pos="0">
                    <a:schemeClr val="bg1"/>
                  </a:gs>
                  <a:gs pos="50000">
                    <a:srgbClr val="B6B6B6"/>
                  </a:gs>
                  <a:gs pos="100000">
                    <a:schemeClr val="bg1">
                      <a:lumMod val="50000"/>
                      <a:alpha val="0"/>
                    </a:schemeClr>
                  </a:gs>
                </a:gsLst>
                <a:lin ang="10800000" scaled="1"/>
                <a:tileRect/>
              </a:gradFill>
              <a:latin typeface="腾祥嘉丽纤圆繁" panose="01010104010101010101" pitchFamily="2" charset="-122"/>
              <a:ea typeface="腾祥嘉丽纤圆繁" panose="01010104010101010101" pitchFamily="2" charset="-122"/>
            </a:endParaRPr>
          </a:p>
        </p:txBody>
      </p:sp>
      <p:grpSp>
        <p:nvGrpSpPr>
          <p:cNvPr id="33" name="组合 32"/>
          <p:cNvGrpSpPr/>
          <p:nvPr/>
        </p:nvGrpSpPr>
        <p:grpSpPr>
          <a:xfrm>
            <a:off x="8780773" y="2080970"/>
            <a:ext cx="2967280" cy="2967280"/>
            <a:chOff x="494023" y="2080970"/>
            <a:chExt cx="2967280" cy="2967280"/>
          </a:xfrm>
        </p:grpSpPr>
        <p:sp>
          <p:nvSpPr>
            <p:cNvPr id="34" name="十二边形 33"/>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二边形 3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连接符 35"/>
          <p:cNvCxnSpPr/>
          <p:nvPr/>
        </p:nvCxnSpPr>
        <p:spPr>
          <a:xfrm flipV="1">
            <a:off x="8001000" y="72390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543550" y="1782305"/>
            <a:ext cx="586643" cy="29414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333750" y="47815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172200" y="43243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29100" y="6307810"/>
            <a:ext cx="603386" cy="30254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266440" y="4526280"/>
            <a:ext cx="5861685" cy="521970"/>
          </a:xfrm>
          <a:prstGeom prst="rect">
            <a:avLst/>
          </a:prstGeom>
          <a:noFill/>
        </p:spPr>
        <p:txBody>
          <a:bodyPr wrap="square" rtlCol="0">
            <a:spAutoFit/>
          </a:bodyPr>
          <a:p>
            <a:r>
              <a:rPr lang="zh-CN" altLang="en-US" sz="2800">
                <a:solidFill>
                  <a:schemeClr val="bg1"/>
                </a:solidFill>
              </a:rPr>
              <a:t>错误原因：预检请求不允许重定向</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down)">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P spid="3" grpId="0"/>
          <p:bldP spid="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down)">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P spid="3" grpId="0"/>
          <p:bldP spid="3"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1113245" y="3199686"/>
            <a:ext cx="4682098" cy="4682098"/>
            <a:chOff x="-1998149" y="3052202"/>
            <a:chExt cx="4682098" cy="4682098"/>
          </a:xfrm>
        </p:grpSpPr>
        <p:sp>
          <p:nvSpPr>
            <p:cNvPr id="109" name="椭圆 108"/>
            <p:cNvSpPr/>
            <p:nvPr/>
          </p:nvSpPr>
          <p:spPr>
            <a:xfrm>
              <a:off x="-1998149" y="3052202"/>
              <a:ext cx="4682098" cy="4682098"/>
            </a:xfrm>
            <a:prstGeom prst="ellipse">
              <a:avLst/>
            </a:prstGeom>
            <a:gradFill flip="none" rotWithShape="1">
              <a:gsLst>
                <a:gs pos="100000">
                  <a:srgbClr val="576279"/>
                </a:gs>
                <a:gs pos="95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3696" y="3844425"/>
              <a:ext cx="3081898" cy="3081898"/>
            </a:xfrm>
            <a:prstGeom prst="ellipse">
              <a:avLst/>
            </a:prstGeom>
            <a:gradFill flip="none" rotWithShape="1">
              <a:gsLst>
                <a:gs pos="100000">
                  <a:srgbClr val="576279"/>
                </a:gs>
                <a:gs pos="84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1972" y="4731324"/>
              <a:ext cx="1447172" cy="1301176"/>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245549" y="4262330"/>
              <a:ext cx="1331400" cy="1766542"/>
              <a:chOff x="4345501" y="-500170"/>
              <a:chExt cx="1331400" cy="1766542"/>
            </a:xfrm>
            <a:scene3d>
              <a:camera prst="orthographicFront">
                <a:rot lat="2400002" lon="21599994" rev="19499985"/>
              </a:camera>
              <a:lightRig rig="threePt" dir="t"/>
            </a:scene3d>
          </p:grpSpPr>
          <p:cxnSp>
            <p:nvCxnSpPr>
              <p:cNvPr id="87" name="直接连接符 86"/>
              <p:cNvCxnSpPr/>
              <p:nvPr/>
            </p:nvCxnSpPr>
            <p:spPr>
              <a:xfrm>
                <a:off x="43455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79439"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73942"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618047"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00788"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11201" y="-50017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21614"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4355"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548460"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42963"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769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642963"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548460"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4355"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1614"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011201" y="143328"/>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800788"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618047"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473942"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379439"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2091040"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3334" y="2729644"/>
            <a:ext cx="7695747" cy="891540"/>
          </a:xfrm>
          <a:prstGeom prst="rect">
            <a:avLst/>
          </a:prstGeom>
          <a:noFill/>
        </p:spPr>
        <p:txBody>
          <a:bodyPr wrap="square" rtlCol="0">
            <a:spAutoFit/>
          </a:bodyPr>
          <a:lstStyle/>
          <a:p>
            <a:pPr>
              <a:lnSpc>
                <a:spcPct val="130000"/>
              </a:lnSpc>
            </a:pP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网页没有证书，被视为不安全，没有办法拿到</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cookie</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，导致前端没有办法获得身份认证</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 name="矩形 2"/>
          <p:cNvSpPr/>
          <p:nvPr/>
        </p:nvSpPr>
        <p:spPr>
          <a:xfrm>
            <a:off x="2013334" y="2114104"/>
            <a:ext cx="2294218" cy="460375"/>
          </a:xfrm>
          <a:prstGeom prst="rect">
            <a:avLst/>
          </a:prstGeom>
          <a:noFill/>
        </p:spPr>
        <p:txBody>
          <a:bodyPr wrap="square" rtlCol="0">
            <a:spAutoFit/>
          </a:bodyPr>
          <a:lstStyle/>
          <a:p>
            <a:pPr algn="dist"/>
            <a:r>
              <a:rPr lang="en-US" altLang="zh-CN"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框架问题：</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3" name="组合 52"/>
          <p:cNvGrpSpPr/>
          <p:nvPr/>
        </p:nvGrpSpPr>
        <p:grpSpPr>
          <a:xfrm>
            <a:off x="9905842" y="4004861"/>
            <a:ext cx="243046" cy="2221766"/>
            <a:chOff x="9905842" y="4004861"/>
            <a:chExt cx="243046" cy="2221766"/>
          </a:xfrm>
        </p:grpSpPr>
        <p:cxnSp>
          <p:nvCxnSpPr>
            <p:cNvPr id="5" name="直接连接符 4"/>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905842" y="4004861"/>
              <a:ext cx="243046" cy="900514"/>
              <a:chOff x="9905842" y="4004861"/>
              <a:chExt cx="243046" cy="900514"/>
            </a:xfrm>
          </p:grpSpPr>
          <p:sp>
            <p:nvSpPr>
              <p:cNvPr id="31" name="椭圆 30"/>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2" name="组合 51"/>
          <p:cNvGrpSpPr/>
          <p:nvPr/>
        </p:nvGrpSpPr>
        <p:grpSpPr>
          <a:xfrm>
            <a:off x="10305892" y="4430311"/>
            <a:ext cx="243046" cy="1796315"/>
            <a:chOff x="10305892" y="4430311"/>
            <a:chExt cx="243046" cy="1796315"/>
          </a:xfrm>
        </p:grpSpPr>
        <p:cxnSp>
          <p:nvCxnSpPr>
            <p:cNvPr id="25" name="直接连接符 24"/>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05892" y="4430311"/>
              <a:ext cx="243046" cy="900514"/>
              <a:chOff x="9905842" y="4004861"/>
              <a:chExt cx="243046" cy="900514"/>
            </a:xfrm>
          </p:grpSpPr>
          <p:sp>
            <p:nvSpPr>
              <p:cNvPr id="34" name="椭圆 33"/>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2" name="组合 11"/>
          <p:cNvGrpSpPr/>
          <p:nvPr/>
        </p:nvGrpSpPr>
        <p:grpSpPr>
          <a:xfrm>
            <a:off x="10087770" y="2936156"/>
            <a:ext cx="351630" cy="3101785"/>
            <a:chOff x="10087770" y="2936156"/>
            <a:chExt cx="351630" cy="3101785"/>
          </a:xfrm>
        </p:grpSpPr>
        <p:cxnSp>
          <p:nvCxnSpPr>
            <p:cNvPr id="24" name="直接连接符 23"/>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87770" y="2936156"/>
              <a:ext cx="351630" cy="1148164"/>
              <a:chOff x="9905842" y="4004861"/>
              <a:chExt cx="243046" cy="900514"/>
            </a:xfrm>
          </p:grpSpPr>
          <p:sp>
            <p:nvSpPr>
              <p:cNvPr id="37" name="椭圆 36"/>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1" name="组合 50"/>
          <p:cNvGrpSpPr/>
          <p:nvPr/>
        </p:nvGrpSpPr>
        <p:grpSpPr>
          <a:xfrm>
            <a:off x="10410350" y="3337580"/>
            <a:ext cx="265270" cy="2395561"/>
            <a:chOff x="10410350" y="3337580"/>
            <a:chExt cx="265270" cy="2395561"/>
          </a:xfrm>
        </p:grpSpPr>
        <p:cxnSp>
          <p:nvCxnSpPr>
            <p:cNvPr id="26" name="直接连接符 25"/>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p:cNvGrpSpPr/>
          <p:nvPr/>
        </p:nvGrpSpPr>
        <p:grpSpPr>
          <a:xfrm>
            <a:off x="10677570" y="3680867"/>
            <a:ext cx="173310" cy="1108847"/>
            <a:chOff x="10677570" y="3680867"/>
            <a:chExt cx="173310" cy="1108847"/>
          </a:xfrm>
        </p:grpSpPr>
        <p:cxnSp>
          <p:nvCxnSpPr>
            <p:cNvPr id="27" name="直接连接符 26"/>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677570" y="3680867"/>
              <a:ext cx="173310" cy="642134"/>
              <a:chOff x="9905842" y="4004861"/>
              <a:chExt cx="243046" cy="900514"/>
            </a:xfrm>
          </p:grpSpPr>
          <p:sp>
            <p:nvSpPr>
              <p:cNvPr id="49" name="椭圆 48"/>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rot="3019595">
            <a:off x="8942305" y="1903608"/>
            <a:ext cx="3287359" cy="1555098"/>
            <a:chOff x="9074283" y="5749492"/>
            <a:chExt cx="1436676" cy="679625"/>
          </a:xfrm>
        </p:grpSpPr>
        <p:sp>
          <p:nvSpPr>
            <p:cNvPr id="29" name="椭圆 28"/>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08641">
            <a:off x="11256373" y="2456558"/>
            <a:ext cx="869024" cy="411096"/>
            <a:chOff x="9074283" y="5749492"/>
            <a:chExt cx="1436676" cy="679625"/>
          </a:xfrm>
        </p:grpSpPr>
        <p:sp>
          <p:nvSpPr>
            <p:cNvPr id="55" name="椭圆 54"/>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20858488">
            <a:off x="9789523" y="1256408"/>
            <a:ext cx="869024" cy="411096"/>
            <a:chOff x="9074283" y="5749492"/>
            <a:chExt cx="1436676" cy="679625"/>
          </a:xfrm>
        </p:grpSpPr>
        <p:sp>
          <p:nvSpPr>
            <p:cNvPr id="58" name="椭圆 57"/>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a:off x="2072727" y="2667650"/>
            <a:ext cx="3568656"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445"/>
          <p:cNvGrpSpPr/>
          <p:nvPr/>
        </p:nvGrpSpPr>
        <p:grpSpPr>
          <a:xfrm>
            <a:off x="-161290" y="-173990"/>
            <a:ext cx="3399789" cy="1091063"/>
            <a:chOff x="-161312" y="-173889"/>
            <a:chExt cx="3188045" cy="1091464"/>
          </a:xfrm>
        </p:grpSpPr>
        <p:grpSp>
          <p:nvGrpSpPr>
            <p:cNvPr id="436" name="组合 435"/>
            <p:cNvGrpSpPr/>
            <p:nvPr/>
          </p:nvGrpSpPr>
          <p:grpSpPr>
            <a:xfrm>
              <a:off x="-161312" y="-173889"/>
              <a:ext cx="3188045" cy="1091464"/>
              <a:chOff x="-161312" y="-173889"/>
              <a:chExt cx="3188045" cy="1091464"/>
            </a:xfrm>
          </p:grpSpPr>
          <p:pic>
            <p:nvPicPr>
              <p:cNvPr id="28" name="图片 27"/>
              <p:cNvPicPr>
                <a:picLocks noChangeAspect="1"/>
              </p:cNvPicPr>
              <p:nvPr/>
            </p:nvPicPr>
            <p:blipFill>
              <a:blip r:embed="rId1"/>
              <a:stretch>
                <a:fillRect/>
              </a:stretch>
            </p:blipFill>
            <p:spPr>
              <a:xfrm>
                <a:off x="-161312" y="-173889"/>
                <a:ext cx="1193210" cy="1091464"/>
              </a:xfrm>
              <a:prstGeom prst="rect">
                <a:avLst/>
              </a:prstGeom>
            </p:spPr>
          </p:pic>
          <p:sp>
            <p:nvSpPr>
              <p:cNvPr id="30" name="文本框 29"/>
              <p:cNvSpPr txBox="1"/>
              <p:nvPr/>
            </p:nvSpPr>
            <p:spPr>
              <a:xfrm>
                <a:off x="778905" y="171678"/>
                <a:ext cx="2247828" cy="583779"/>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tooltip="" action="ppaction://hlinksldjump"/>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278054" y="971033"/>
            <a:ext cx="1849155" cy="398780"/>
          </a:xfrm>
          <a:prstGeom prst="rect">
            <a:avLst/>
          </a:prstGeom>
          <a:noFill/>
        </p:spPr>
        <p:txBody>
          <a:bodyPr wrap="square" rtlCol="0">
            <a:spAutoFit/>
          </a:bodyPr>
          <a:lstStyle/>
          <a:p>
            <a:pPr algn="dist"/>
            <a:r>
              <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3" tooltip="" action="ppaction://hlinkfile"/>
              </a:rPr>
              <a:t>Session</a:t>
            </a:r>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3" tooltip="" action="ppaction://hlinkfile"/>
              </a:rPr>
              <a:t>工具</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6798186" y="2211401"/>
            <a:ext cx="1715634" cy="398780"/>
          </a:xfrm>
          <a:prstGeom prst="rect">
            <a:avLst/>
          </a:prstGeom>
          <a:noFill/>
        </p:spPr>
        <p:txBody>
          <a:bodyPr wrap="square" rtlCol="0">
            <a:spAutoFit/>
          </a:bodyPr>
          <a:lstStyle/>
          <a:p>
            <a:pPr algn="dist"/>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tooltip="" action="ppaction://hlinkfile"/>
              </a:rPr>
              <a:t>分发</a:t>
            </a:r>
            <a:r>
              <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tooltip="" action="ppaction://hlinkfile"/>
              </a:rPr>
              <a:t>session</a:t>
            </a:r>
            <a:endPar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805219" y="3267644"/>
            <a:ext cx="1715634" cy="398780"/>
          </a:xfrm>
          <a:prstGeom prst="rect">
            <a:avLst/>
          </a:prstGeom>
          <a:noFill/>
        </p:spPr>
        <p:txBody>
          <a:bodyPr wrap="square" rtlCol="0">
            <a:spAutoFit/>
          </a:bodyPr>
          <a:lstStyle/>
          <a:p>
            <a:pPr algn="dist"/>
            <a:r>
              <a:rPr 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5" tooltip="" action="ppaction://hlinkfile"/>
              </a:rPr>
              <a:t>身份认证</a:t>
            </a:r>
            <a:endParaRPr 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7" name="组合 16"/>
          <p:cNvGrpSpPr/>
          <p:nvPr/>
        </p:nvGrpSpPr>
        <p:grpSpPr>
          <a:xfrm>
            <a:off x="2921165" y="3741243"/>
            <a:ext cx="6349670" cy="6178216"/>
            <a:chOff x="3952284" y="4892202"/>
            <a:chExt cx="4643362" cy="4517982"/>
          </a:xfrm>
        </p:grpSpPr>
        <p:sp>
          <p:nvSpPr>
            <p:cNvPr id="10" name="十二边形 9"/>
            <p:cNvSpPr/>
            <p:nvPr/>
          </p:nvSpPr>
          <p:spPr>
            <a:xfrm rot="21189990">
              <a:off x="4088653" y="4965881"/>
              <a:ext cx="4370624" cy="4370624"/>
            </a:xfrm>
            <a:prstGeom prst="dodecagon">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6" name="组合 15"/>
            <p:cNvGrpSpPr/>
            <p:nvPr/>
          </p:nvGrpSpPr>
          <p:grpSpPr>
            <a:xfrm>
              <a:off x="3952284" y="4892202"/>
              <a:ext cx="4643362" cy="4517982"/>
              <a:chOff x="6735839" y="1468726"/>
              <a:chExt cx="4643362" cy="4517982"/>
            </a:xfrm>
          </p:grpSpPr>
          <p:grpSp>
            <p:nvGrpSpPr>
              <p:cNvPr id="46" name="组合 45"/>
              <p:cNvGrpSpPr/>
              <p:nvPr/>
            </p:nvGrpSpPr>
            <p:grpSpPr>
              <a:xfrm>
                <a:off x="6968335" y="1714164"/>
                <a:ext cx="4177158" cy="4177158"/>
                <a:chOff x="4775200" y="2108200"/>
                <a:chExt cx="2641600" cy="2641600"/>
              </a:xfrm>
              <a:effectLst>
                <a:outerShdw blurRad="317500" sx="107000" sy="107000" algn="ctr" rotWithShape="0">
                  <a:srgbClr val="B0D3F2">
                    <a:alpha val="38000"/>
                  </a:srgbClr>
                </a:outerShdw>
              </a:effectLst>
            </p:grpSpPr>
            <p:sp>
              <p:nvSpPr>
                <p:cNvPr id="47" name="椭圆 46"/>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775200" y="2108200"/>
                  <a:ext cx="2641600" cy="2641600"/>
                  <a:chOff x="4772025" y="2146300"/>
                  <a:chExt cx="2641600" cy="2641600"/>
                </a:xfrm>
              </p:grpSpPr>
              <p:sp>
                <p:nvSpPr>
                  <p:cNvPr id="49" name="闪电形 48"/>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735839" y="1468726"/>
                <a:ext cx="4643362" cy="4517982"/>
                <a:chOff x="420159" y="3285031"/>
                <a:chExt cx="3863522" cy="3759200"/>
              </a:xfrm>
            </p:grpSpPr>
            <p:grpSp>
              <p:nvGrpSpPr>
                <p:cNvPr id="61" name="组合 60"/>
                <p:cNvGrpSpPr/>
                <p:nvPr/>
              </p:nvGrpSpPr>
              <p:grpSpPr>
                <a:xfrm>
                  <a:off x="509027" y="3353436"/>
                  <a:ext cx="3723640" cy="3591560"/>
                  <a:chOff x="619760" y="1587500"/>
                  <a:chExt cx="3723640" cy="3591560"/>
                </a:xfrm>
              </p:grpSpPr>
              <p:grpSp>
                <p:nvGrpSpPr>
                  <p:cNvPr id="80" name="组合 79"/>
                  <p:cNvGrpSpPr/>
                  <p:nvPr/>
                </p:nvGrpSpPr>
                <p:grpSpPr>
                  <a:xfrm>
                    <a:off x="619760" y="1587500"/>
                    <a:ext cx="3723640" cy="3591560"/>
                    <a:chOff x="619760" y="1587500"/>
                    <a:chExt cx="3723640" cy="3591560"/>
                  </a:xfrm>
                </p:grpSpPr>
                <p:grpSp>
                  <p:nvGrpSpPr>
                    <p:cNvPr id="82" name="组合 81"/>
                    <p:cNvGrpSpPr/>
                    <p:nvPr/>
                  </p:nvGrpSpPr>
                  <p:grpSpPr>
                    <a:xfrm>
                      <a:off x="619760" y="1587500"/>
                      <a:ext cx="3723640" cy="3591560"/>
                      <a:chOff x="619760" y="1587500"/>
                      <a:chExt cx="3723640" cy="3591560"/>
                    </a:xfrm>
                  </p:grpSpPr>
                  <p:sp>
                    <p:nvSpPr>
                      <p:cNvPr id="85" name="任意多边形 84"/>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88"/>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任意多边形 80"/>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0159" y="3285031"/>
                  <a:ext cx="3863522" cy="3759200"/>
                  <a:chOff x="531586" y="1485900"/>
                  <a:chExt cx="3863522" cy="3759200"/>
                </a:xfrm>
                <a:solidFill>
                  <a:schemeClr val="bg1">
                    <a:lumMod val="95000"/>
                  </a:schemeClr>
                </a:solidFill>
              </p:grpSpPr>
              <p:sp>
                <p:nvSpPr>
                  <p:cNvPr id="64" name="椭圆 63"/>
                  <p:cNvSpPr/>
                  <p:nvPr/>
                </p:nvSpPr>
                <p:spPr>
                  <a:xfrm>
                    <a:off x="2654300" y="14859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587500" y="50927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242708" y="31242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1586" y="38100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76086" y="213076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30152" y="46710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95152" y="24866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87252" y="383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739552" y="4404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418752" y="41122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279052" y="32867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214884" y="3261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79152" y="256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9" name="组合 98"/>
          <p:cNvGrpSpPr/>
          <p:nvPr/>
        </p:nvGrpSpPr>
        <p:grpSpPr>
          <a:xfrm>
            <a:off x="3914396" y="5201034"/>
            <a:ext cx="4465232" cy="822959"/>
            <a:chOff x="4788166" y="3188369"/>
            <a:chExt cx="2611254" cy="481263"/>
          </a:xfrm>
        </p:grpSpPr>
        <p:grpSp>
          <p:nvGrpSpPr>
            <p:cNvPr id="100" name="组合 99"/>
            <p:cNvGrpSpPr/>
            <p:nvPr/>
          </p:nvGrpSpPr>
          <p:grpSpPr>
            <a:xfrm>
              <a:off x="4792580" y="3188369"/>
              <a:ext cx="2606840" cy="481263"/>
              <a:chOff x="4471458" y="3197226"/>
              <a:chExt cx="3302000" cy="609600"/>
            </a:xfrm>
          </p:grpSpPr>
          <p:sp>
            <p:nvSpPr>
              <p:cNvPr id="102" name="矩形 101"/>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788166" y="3210467"/>
              <a:ext cx="2610854" cy="449328"/>
            </a:xfrm>
            <a:prstGeom prst="rect">
              <a:avLst/>
            </a:prstGeom>
            <a:noFill/>
          </p:spPr>
          <p:txBody>
            <a:bodyPr wrap="square" rtlCol="0">
              <a:spAutoFit/>
            </a:bodyPr>
            <a:lstStyle/>
            <a:p>
              <a:pPr algn="dist"/>
              <a:r>
                <a:rPr lang="en-US" altLang="zh-CN"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6" tooltip="" action="ppaction://hlinkfile"/>
                </a:rPr>
                <a:t>Session</a:t>
              </a:r>
              <a:r>
                <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7" tooltip="" action="ppaction://hlinkfile"/>
                </a:rPr>
                <a:t>管理</a:t>
              </a:r>
              <a:endPar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23" name="组合 22"/>
          <p:cNvGrpSpPr/>
          <p:nvPr/>
        </p:nvGrpSpPr>
        <p:grpSpPr>
          <a:xfrm>
            <a:off x="1946242" y="2654710"/>
            <a:ext cx="8271114" cy="8271114"/>
            <a:chOff x="1946242" y="2654710"/>
            <a:chExt cx="8271114" cy="8271114"/>
          </a:xfrm>
        </p:grpSpPr>
        <p:sp>
          <p:nvSpPr>
            <p:cNvPr id="18" name="椭圆 17"/>
            <p:cNvSpPr/>
            <p:nvPr/>
          </p:nvSpPr>
          <p:spPr>
            <a:xfrm rot="21096714">
              <a:off x="1946242" y="2654710"/>
              <a:ext cx="8271114" cy="827111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65525" y="33940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52091" y="1660559"/>
            <a:ext cx="10259416" cy="10259416"/>
            <a:chOff x="952091" y="1660559"/>
            <a:chExt cx="10259416" cy="10259416"/>
          </a:xfrm>
        </p:grpSpPr>
        <p:sp>
          <p:nvSpPr>
            <p:cNvPr id="105" name="椭圆 104"/>
            <p:cNvSpPr/>
            <p:nvPr/>
          </p:nvSpPr>
          <p:spPr>
            <a:xfrm rot="21287918">
              <a:off x="952091" y="1660559"/>
              <a:ext cx="10259416" cy="10259416"/>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632825" y="23145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195" y="716663"/>
            <a:ext cx="12147208" cy="12147208"/>
            <a:chOff x="8195" y="716663"/>
            <a:chExt cx="12147208" cy="12147208"/>
          </a:xfrm>
        </p:grpSpPr>
        <p:sp>
          <p:nvSpPr>
            <p:cNvPr id="106" name="椭圆 105"/>
            <p:cNvSpPr/>
            <p:nvPr/>
          </p:nvSpPr>
          <p:spPr>
            <a:xfrm rot="452723">
              <a:off x="8195" y="716663"/>
              <a:ext cx="12147208" cy="1214720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035425" y="9937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12192001" cy="6858001"/>
          </a:xfrm>
          <a:custGeom>
            <a:avLst/>
            <a:gdLst/>
            <a:ahLst/>
            <a:cxnLst/>
            <a:rect l="0" t="0" r="0" b="0"/>
            <a:pathLst>
              <a:path w="12192001" h="6858001">
                <a:moveTo>
                  <a:pt x="0" y="0"/>
                </a:moveTo>
                <a:lnTo>
                  <a:pt x="12192000" y="0"/>
                </a:lnTo>
                <a:lnTo>
                  <a:pt x="12192000" y="6858000"/>
                </a:lnTo>
                <a:lnTo>
                  <a:pt x="0" y="6858000"/>
                </a:lnTo>
                <a:close/>
              </a:path>
            </a:pathLst>
          </a:custGeom>
          <a:blipFill>
            <a:blip r:embed="rId1"/>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a:spLocks noChangeAspect="1"/>
          </p:cNvSpPr>
          <p:nvPr/>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4674518" y="692568"/>
            <a:ext cx="2842964" cy="2605808"/>
            <a:chOff x="9450637" y="-2125872"/>
            <a:chExt cx="2842964" cy="2605808"/>
          </a:xfrm>
        </p:grpSpPr>
        <p:grpSp>
          <p:nvGrpSpPr>
            <p:cNvPr id="6" name="组合 5"/>
            <p:cNvGrpSpPr/>
            <p:nvPr/>
          </p:nvGrpSpPr>
          <p:grpSpPr>
            <a:xfrm>
              <a:off x="10565857" y="-1024583"/>
              <a:ext cx="578657" cy="911232"/>
              <a:chOff x="11171238" y="1238250"/>
              <a:chExt cx="1508125" cy="2374900"/>
            </a:xfrm>
          </p:grpSpPr>
          <p:sp>
            <p:nvSpPr>
              <p:cNvPr id="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椭圆 6"/>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424219" y="-4067638"/>
            <a:ext cx="15040438" cy="15053368"/>
            <a:chOff x="-1424219" y="-4067638"/>
            <a:chExt cx="15040438" cy="15053368"/>
          </a:xfrm>
        </p:grpSpPr>
        <p:sp>
          <p:nvSpPr>
            <p:cNvPr id="29" name="椭圆 2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椭圆 36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1" name="椭圆 380"/>
          <p:cNvSpPr/>
          <p:nvPr/>
        </p:nvSpPr>
        <p:spPr>
          <a:xfrm>
            <a:off x="1403906" y="397637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1403906" y="5157265"/>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6" name="椭圆 385"/>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8" name="组合 387"/>
          <p:cNvGrpSpPr/>
          <p:nvPr/>
        </p:nvGrpSpPr>
        <p:grpSpPr>
          <a:xfrm rot="13918940">
            <a:off x="1951308" y="2001133"/>
            <a:ext cx="451312" cy="1002086"/>
            <a:chOff x="10038489" y="685848"/>
            <a:chExt cx="736148" cy="1634523"/>
          </a:xfrm>
        </p:grpSpPr>
        <p:sp>
          <p:nvSpPr>
            <p:cNvPr id="389" name="圆角矩形 388"/>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0" name="椭圆 389"/>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2" name="圆角矩形 391"/>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3" name="圆角矩形 392"/>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4" name="圆角矩形 393"/>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5" name="圆角矩形 394"/>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6" name="圆角矩形 395"/>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97" name="组合 396"/>
          <p:cNvGrpSpPr/>
          <p:nvPr/>
        </p:nvGrpSpPr>
        <p:grpSpPr>
          <a:xfrm rot="13918940">
            <a:off x="8820060" y="-180662"/>
            <a:ext cx="315506" cy="700540"/>
            <a:chOff x="10038489" y="685848"/>
            <a:chExt cx="736148" cy="1634523"/>
          </a:xfrm>
        </p:grpSpPr>
        <p:sp>
          <p:nvSpPr>
            <p:cNvPr id="398" name="圆角矩形 397"/>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椭圆 398"/>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1" name="组合 400"/>
          <p:cNvGrpSpPr/>
          <p:nvPr/>
        </p:nvGrpSpPr>
        <p:grpSpPr>
          <a:xfrm>
            <a:off x="4292600" y="311150"/>
            <a:ext cx="3606800" cy="3606800"/>
            <a:chOff x="4292600" y="368300"/>
            <a:chExt cx="3606800" cy="3606800"/>
          </a:xfrm>
        </p:grpSpPr>
        <p:pic>
          <p:nvPicPr>
            <p:cNvPr id="402" name="图片 40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403"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椭圆 403"/>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椭圆 405"/>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椭圆 407"/>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椭圆 408"/>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椭圆 409"/>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1"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椭圆 411"/>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椭圆 412"/>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4" name="圆角矩形 41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5" name="圆角矩形 41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6" name="圆角矩形 41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7" name="圆角矩形 41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8" name="圆角矩形 41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9" name="文本框 418"/>
          <p:cNvSpPr txBox="1">
            <a:spLocks noChangeAspect="1"/>
          </p:cNvSpPr>
          <p:nvPr/>
        </p:nvSpPr>
        <p:spPr>
          <a:xfrm>
            <a:off x="4022633" y="28146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20" name="文本框 419"/>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22" name="矩形 421"/>
          <p:cNvSpPr/>
          <p:nvPr/>
        </p:nvSpPr>
        <p:spPr>
          <a:xfrm>
            <a:off x="3689287" y="3947881"/>
            <a:ext cx="4813427" cy="1106805"/>
          </a:xfrm>
          <a:prstGeom prst="rect">
            <a:avLst/>
          </a:prstGeom>
        </p:spPr>
        <p:txBody>
          <a:bodyPr wrap="square">
            <a:spAutoFit/>
          </a:bodyPr>
          <a:lstStyle/>
          <a:p>
            <a:pPr algn="dist"/>
            <a:r>
              <a:rPr lang="zh-CN" altLang="en-US" sz="6600" b="1" dirty="0">
                <a:gradFill>
                  <a:gsLst>
                    <a:gs pos="0">
                      <a:schemeClr val="bg1"/>
                    </a:gs>
                    <a:gs pos="100000">
                      <a:schemeClr val="bg1">
                        <a:lumMod val="75000"/>
                      </a:schemeClr>
                    </a:gs>
                  </a:gsLst>
                  <a:lin ang="2700000" scaled="1"/>
                </a:gradFill>
                <a:latin typeface="+mn-ea"/>
                <a:cs typeface="Times New Roman" panose="02020603050405020304" pitchFamily="18" charset="0"/>
              </a:rPr>
              <a:t>感谢倾听</a:t>
            </a:r>
            <a:endParaRPr lang="zh-CN" altLang="en-US" sz="6600" b="1" dirty="0">
              <a:gradFill>
                <a:gsLst>
                  <a:gs pos="0">
                    <a:schemeClr val="bg1"/>
                  </a:gs>
                  <a:gs pos="100000">
                    <a:schemeClr val="bg1">
                      <a:lumMod val="75000"/>
                    </a:schemeClr>
                  </a:gs>
                </a:gsLst>
                <a:lin ang="2700000" scaled="1"/>
              </a:gradFill>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 calcmode="lin" valueType="num">
                                      <p:cBhvr>
                                        <p:cTn id="7" dur="300" fill="hold"/>
                                        <p:tgtEl>
                                          <p:spTgt spid="401"/>
                                        </p:tgtEl>
                                        <p:attrNameLst>
                                          <p:attrName>ppt_w</p:attrName>
                                        </p:attrNameLst>
                                      </p:cBhvr>
                                      <p:tavLst>
                                        <p:tav tm="0">
                                          <p:val>
                                            <p:fltVal val="0"/>
                                          </p:val>
                                        </p:tav>
                                        <p:tav tm="100000">
                                          <p:val>
                                            <p:strVal val="#ppt_w"/>
                                          </p:val>
                                        </p:tav>
                                      </p:tavLst>
                                    </p:anim>
                                    <p:anim calcmode="lin" valueType="num">
                                      <p:cBhvr>
                                        <p:cTn id="8" dur="300" fill="hold"/>
                                        <p:tgtEl>
                                          <p:spTgt spid="401"/>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01"/>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01"/>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300" fill="hold"/>
                                        <p:tgtEl>
                                          <p:spTgt spid="5"/>
                                        </p:tgtEl>
                                        <p:attrNameLst>
                                          <p:attrName>ppt_w</p:attrName>
                                        </p:attrNameLst>
                                      </p:cBhvr>
                                      <p:tavLst>
                                        <p:tav tm="0">
                                          <p:val>
                                            <p:fltVal val="0"/>
                                          </p:val>
                                        </p:tav>
                                        <p:tav tm="100000">
                                          <p:val>
                                            <p:strVal val="#ppt_w"/>
                                          </p:val>
                                        </p:tav>
                                      </p:tavLst>
                                    </p:anim>
                                    <p:anim calcmode="lin" valueType="num">
                                      <p:cBhvr>
                                        <p:cTn id="16" dur="300" fill="hold"/>
                                        <p:tgtEl>
                                          <p:spTgt spid="5"/>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5"/>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5"/>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81"/>
                                        </p:tgtEl>
                                        <p:attrNameLst>
                                          <p:attrName>style.visibility</p:attrName>
                                        </p:attrNameLst>
                                      </p:cBhvr>
                                      <p:to>
                                        <p:strVal val="visible"/>
                                      </p:to>
                                    </p:set>
                                    <p:animEffect transition="in" filter="wipe(left)">
                                      <p:cBhvr>
                                        <p:cTn id="23" dur="500"/>
                                        <p:tgtEl>
                                          <p:spTgt spid="381"/>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82"/>
                                        </p:tgtEl>
                                        <p:attrNameLst>
                                          <p:attrName>style.visibility</p:attrName>
                                        </p:attrNameLst>
                                      </p:cBhvr>
                                      <p:to>
                                        <p:strVal val="visible"/>
                                      </p:to>
                                    </p:set>
                                    <p:animEffect transition="in" filter="wipe(right)">
                                      <p:cBhvr>
                                        <p:cTn id="26" dur="500"/>
                                        <p:tgtEl>
                                          <p:spTgt spid="382"/>
                                        </p:tgtEl>
                                      </p:cBhvr>
                                    </p:animEffect>
                                  </p:childTnLst>
                                </p:cTn>
                              </p:par>
                              <p:par>
                                <p:cTn id="27" presetID="0" presetClass="entr" presetSubtype="0" repeatCount="indefinite" fill="hold" grpId="0" nodeType="withEffect">
                                  <p:stCondLst>
                                    <p:cond delay="0"/>
                                  </p:stCondLst>
                                  <p:iterate type="lt">
                                    <p:tmPct val="2000"/>
                                  </p:iterate>
                                  <p:childTnLst>
                                    <p:set>
                                      <p:cBhvr>
                                        <p:cTn id="28" dur="1" fill="hold">
                                          <p:stCondLst>
                                            <p:cond delay="0"/>
                                          </p:stCondLst>
                                        </p:cTn>
                                        <p:tgtEl>
                                          <p:spTgt spid="419"/>
                                        </p:tgtEl>
                                        <p:attrNameLst>
                                          <p:attrName>style.visibility</p:attrName>
                                        </p:attrNameLst>
                                      </p:cBhvr>
                                      <p:to>
                                        <p:strVal val="visible"/>
                                      </p:to>
                                    </p:set>
                                    <p:set>
                                      <p:cBhvr>
                                        <p:cTn id="29" dur="3000" fill="hold">
                                          <p:stCondLst>
                                            <p:cond delay="0"/>
                                          </p:stCondLst>
                                        </p:cTn>
                                        <p:tgtEl>
                                          <p:spTgt spid="419"/>
                                        </p:tgtEl>
                                        <p:attrNameLst>
                                          <p:attrName>style.opacity</p:attrName>
                                        </p:attrNameLst>
                                      </p:cBhvr>
                                      <p:to>
                                        <p:strVal val="1"/>
                                      </p:to>
                                    </p:set>
                                    <p:animScale>
                                      <p:cBhvr>
                                        <p:cTn id="30" dur="3000" fill="hold">
                                          <p:stCondLst>
                                            <p:cond delay="0"/>
                                          </p:stCondLst>
                                        </p:cTn>
                                        <p:tgtEl>
                                          <p:spTgt spid="419"/>
                                        </p:tgtEl>
                                      </p:cBhvr>
                                      <p:to x="1000" y="1000"/>
                                    </p:animScale>
                                    <p:anim to="" calcmode="lin" valueType="num">
                                      <p:cBhvr>
                                        <p:cTn id="31" dur="3000" fill="hold">
                                          <p:stCondLst>
                                            <p:cond delay="0"/>
                                          </p:stCondLst>
                                        </p:cTn>
                                        <p:tgtEl>
                                          <p:spTgt spid="419"/>
                                        </p:tgtEl>
                                        <p:attrNameLst>
                                          <p:attrName>ppt_x</p:attrName>
                                        </p:attrNameLst>
                                      </p:cBhvr>
                                      <p:tavLst>
                                        <p:tav tm="0">
                                          <p:val>
                                            <p:strVal val="#ppt_x*rand(1)"/>
                                          </p:val>
                                        </p:tav>
                                        <p:tav tm="100000">
                                          <p:val>
                                            <p:strVal val="#ppt_x+sin(rand(360))"/>
                                          </p:val>
                                        </p:tav>
                                      </p:tavLst>
                                    </p:anim>
                                    <p:anim to="" calcmode="lin" valueType="num">
                                      <p:cBhvr>
                                        <p:cTn id="32" dur="3000" fill="hold">
                                          <p:stCondLst>
                                            <p:cond delay="0"/>
                                          </p:stCondLst>
                                        </p:cTn>
                                        <p:tgtEl>
                                          <p:spTgt spid="419"/>
                                        </p:tgtEl>
                                        <p:attrNameLst>
                                          <p:attrName>ppt_y</p:attrName>
                                        </p:attrNameLst>
                                      </p:cBhvr>
                                      <p:tavLst>
                                        <p:tav tm="0">
                                          <p:val>
                                            <p:strVal val="#ppt_y*rand(1)"/>
                                          </p:val>
                                        </p:tav>
                                        <p:tav tm="100000">
                                          <p:val>
                                            <p:strVal val="#ppt_y+sin(rand(360))"/>
                                          </p:val>
                                        </p:tav>
                                      </p:tavLst>
                                    </p:anim>
                                  </p:childTnLst>
                                </p:cTn>
                              </p:par>
                              <p:par>
                                <p:cTn id="33" presetID="0" presetClass="entr" presetSubtype="0" repeatCount="indefinite" fill="hold" grpId="0" nodeType="withEffect">
                                  <p:stCondLst>
                                    <p:cond delay="250"/>
                                  </p:stCondLst>
                                  <p:iterate type="lt">
                                    <p:tmPct val="2000"/>
                                  </p:iterate>
                                  <p:childTnLst>
                                    <p:set>
                                      <p:cBhvr>
                                        <p:cTn id="34" dur="1" fill="hold">
                                          <p:stCondLst>
                                            <p:cond delay="0"/>
                                          </p:stCondLst>
                                        </p:cTn>
                                        <p:tgtEl>
                                          <p:spTgt spid="420"/>
                                        </p:tgtEl>
                                        <p:attrNameLst>
                                          <p:attrName>style.visibility</p:attrName>
                                        </p:attrNameLst>
                                      </p:cBhvr>
                                      <p:to>
                                        <p:strVal val="visible"/>
                                      </p:to>
                                    </p:set>
                                    <p:set>
                                      <p:cBhvr>
                                        <p:cTn id="35" dur="3000" fill="hold">
                                          <p:stCondLst>
                                            <p:cond delay="0"/>
                                          </p:stCondLst>
                                        </p:cTn>
                                        <p:tgtEl>
                                          <p:spTgt spid="420"/>
                                        </p:tgtEl>
                                        <p:attrNameLst>
                                          <p:attrName>style.opacity</p:attrName>
                                        </p:attrNameLst>
                                      </p:cBhvr>
                                      <p:to>
                                        <p:strVal val="1"/>
                                      </p:to>
                                    </p:set>
                                    <p:animScale>
                                      <p:cBhvr>
                                        <p:cTn id="36" dur="3000" fill="hold">
                                          <p:stCondLst>
                                            <p:cond delay="0"/>
                                          </p:stCondLst>
                                        </p:cTn>
                                        <p:tgtEl>
                                          <p:spTgt spid="420"/>
                                        </p:tgtEl>
                                      </p:cBhvr>
                                      <p:to x="1000" y="1000"/>
                                    </p:animScale>
                                    <p:anim to="" calcmode="lin" valueType="num">
                                      <p:cBhvr>
                                        <p:cTn id="37" dur="3000" fill="hold">
                                          <p:stCondLst>
                                            <p:cond delay="0"/>
                                          </p:stCondLst>
                                        </p:cTn>
                                        <p:tgtEl>
                                          <p:spTgt spid="420"/>
                                        </p:tgtEl>
                                        <p:attrNameLst>
                                          <p:attrName>ppt_x</p:attrName>
                                        </p:attrNameLst>
                                      </p:cBhvr>
                                      <p:tavLst>
                                        <p:tav tm="0">
                                          <p:val>
                                            <p:strVal val="#ppt_x*rand(1)"/>
                                          </p:val>
                                        </p:tav>
                                        <p:tav tm="100000">
                                          <p:val>
                                            <p:strVal val="#ppt_x+sin(rand(360))"/>
                                          </p:val>
                                        </p:tav>
                                      </p:tavLst>
                                    </p:anim>
                                    <p:anim to="" calcmode="lin" valueType="num">
                                      <p:cBhvr>
                                        <p:cTn id="38" dur="3000" fill="hold">
                                          <p:stCondLst>
                                            <p:cond delay="0"/>
                                          </p:stCondLst>
                                        </p:cTn>
                                        <p:tgtEl>
                                          <p:spTgt spid="420"/>
                                        </p:tgtEl>
                                        <p:attrNameLst>
                                          <p:attrName>ppt_y</p:attrName>
                                        </p:attrNameLst>
                                      </p:cBhvr>
                                      <p:tavLst>
                                        <p:tav tm="0">
                                          <p:val>
                                            <p:strVal val="#ppt_y*rand(1)"/>
                                          </p:val>
                                        </p:tav>
                                        <p:tav tm="100000">
                                          <p:val>
                                            <p:strVal val="#ppt_y+sin(rand(360))"/>
                                          </p:val>
                                        </p:tav>
                                      </p:tavLst>
                                    </p:anim>
                                  </p:childTnLst>
                                </p:cTn>
                              </p:par>
                              <p:par>
                                <p:cTn id="39" presetID="0" presetClass="entr" presetSubtype="0" repeatCount="indefinite" accel="50000" fill="hold" grpId="0" nodeType="withEffect">
                                  <p:stCondLst>
                                    <p:cond delay="0"/>
                                  </p:stCondLst>
                                  <p:childTnLst>
                                    <p:animMotion origin="layout" path="M -0.04909 0.07986 L -1.12409 1.18912 " pathEditMode="relative" rAng="0" ptsTypes="AA">
                                      <p:cBhvr>
                                        <p:cTn id="40" dur="2000" fill="hold">
                                          <p:stCondLst>
                                            <p:cond delay="0"/>
                                          </p:stCondLst>
                                        </p:cTn>
                                        <p:tgtEl>
                                          <p:spTgt spid="414"/>
                                        </p:tgtEl>
                                        <p:attrNameLst>
                                          <p:attrName>ppt_x</p:attrName>
                                          <p:attrName>ppt_y</p:attrName>
                                        </p:attrNameLst>
                                      </p:cBhvr>
                                      <p:rCtr x="-53750" y="55463"/>
                                    </p:animMotion>
                                  </p:childTnLst>
                                </p:cTn>
                              </p:par>
                              <p:par>
                                <p:cTn id="41" presetID="0" presetClass="entr" presetSubtype="0" repeatCount="indefinite" accel="50000" fill="hold" grpId="0" nodeType="withEffect">
                                  <p:stCondLst>
                                    <p:cond delay="1400"/>
                                  </p:stCondLst>
                                  <p:childTnLst>
                                    <p:animMotion origin="layout" path="M -0.04909 0.07986 L -1.1293 1.25208 " pathEditMode="relative" rAng="0" ptsTypes="AA">
                                      <p:cBhvr>
                                        <p:cTn id="42" dur="2000" fill="hold">
                                          <p:stCondLst>
                                            <p:cond delay="0"/>
                                          </p:stCondLst>
                                        </p:cTn>
                                        <p:tgtEl>
                                          <p:spTgt spid="416"/>
                                        </p:tgtEl>
                                        <p:attrNameLst>
                                          <p:attrName>ppt_x</p:attrName>
                                          <p:attrName>ppt_y</p:attrName>
                                        </p:attrNameLst>
                                      </p:cBhvr>
                                      <p:rCtr x="-54010" y="58611"/>
                                    </p:animMotion>
                                  </p:childTnLst>
                                </p:cTn>
                              </p:par>
                              <p:par>
                                <p:cTn id="43" presetID="0" presetClass="entr" presetSubtype="0" repeatCount="indefinite" accel="50000" fill="hold" grpId="0" nodeType="withEffect">
                                  <p:stCondLst>
                                    <p:cond delay="700"/>
                                  </p:stCondLst>
                                  <p:childTnLst>
                                    <p:animMotion origin="layout" path="M -0.04909 0.07986 L -1.34753 1.39606 " pathEditMode="relative" rAng="0" ptsTypes="AA">
                                      <p:cBhvr>
                                        <p:cTn id="44" dur="2000" fill="hold">
                                          <p:stCondLst>
                                            <p:cond delay="0"/>
                                          </p:stCondLst>
                                        </p:cTn>
                                        <p:tgtEl>
                                          <p:spTgt spid="415"/>
                                        </p:tgtEl>
                                        <p:attrNameLst>
                                          <p:attrName>ppt_x</p:attrName>
                                          <p:attrName>ppt_y</p:attrName>
                                        </p:attrNameLst>
                                      </p:cBhvr>
                                      <p:rCtr x="-64922" y="65810"/>
                                    </p:animMotion>
                                  </p:childTnLst>
                                </p:cTn>
                              </p:par>
                              <p:par>
                                <p:cTn id="45" presetID="0" presetClass="entr" presetSubtype="0" repeatCount="indefinite" accel="50000" fill="hold" grpId="0" nodeType="withEffect">
                                  <p:stCondLst>
                                    <p:cond delay="0"/>
                                  </p:stCondLst>
                                  <p:childTnLst>
                                    <p:animMotion origin="layout" path="M -0.04909 0.07986 L -1.07305 1.13773 " pathEditMode="relative" rAng="0" ptsTypes="AA">
                                      <p:cBhvr>
                                        <p:cTn id="46" dur="2000" fill="hold">
                                          <p:stCondLst>
                                            <p:cond delay="0"/>
                                          </p:stCondLst>
                                        </p:cTn>
                                        <p:tgtEl>
                                          <p:spTgt spid="417"/>
                                        </p:tgtEl>
                                        <p:attrNameLst>
                                          <p:attrName>ppt_x</p:attrName>
                                          <p:attrName>ppt_y</p:attrName>
                                        </p:attrNameLst>
                                      </p:cBhvr>
                                      <p:rCtr x="-51198" y="52894"/>
                                    </p:animMotion>
                                  </p:childTnLst>
                                </p:cTn>
                              </p:par>
                              <p:par>
                                <p:cTn id="47" presetID="0" presetClass="entr" presetSubtype="0" repeatCount="indefinite" accel="50000" fill="hold" grpId="0" nodeType="withEffect">
                                  <p:stCondLst>
                                    <p:cond delay="2200"/>
                                  </p:stCondLst>
                                  <p:childTnLst>
                                    <p:animMotion origin="layout" path="M -0.04913632 0.07996778 L -0.9979683 1.054288 E" pathEditMode="relative">
                                      <p:cBhvr>
                                        <p:cTn id="48" dur="2000" fill="hold">
                                          <p:stCondLst>
                                            <p:cond delay="0"/>
                                          </p:stCondLst>
                                        </p:cTn>
                                        <p:tgtEl>
                                          <p:spTgt spid="418"/>
                                        </p:tgtEl>
                                        <p:attrNameLst>
                                          <p:attrName>ppt_x</p:attrName>
                                          <p:attrName>ppt_y</p:attrName>
                                        </p:attrNameLst>
                                      </p:cBhvr>
                                    </p:animMotion>
                                  </p:childTnLst>
                                </p:cTn>
                              </p:par>
                              <p:par>
                                <p:cTn id="49" presetID="50" presetClass="entr" presetSubtype="0" decel="100000" fill="hold" grpId="0" nodeType="withEffect">
                                  <p:stCondLst>
                                    <p:cond delay="900"/>
                                  </p:stCondLst>
                                  <p:iterate type="lt">
                                    <p:tmPct val="10000"/>
                                  </p:iterate>
                                  <p:childTnLst>
                                    <p:set>
                                      <p:cBhvr>
                                        <p:cTn id="50" dur="1" fill="hold">
                                          <p:stCondLst>
                                            <p:cond delay="0"/>
                                          </p:stCondLst>
                                        </p:cTn>
                                        <p:tgtEl>
                                          <p:spTgt spid="422"/>
                                        </p:tgtEl>
                                        <p:attrNameLst>
                                          <p:attrName>style.visibility</p:attrName>
                                        </p:attrNameLst>
                                      </p:cBhvr>
                                      <p:to>
                                        <p:strVal val="visible"/>
                                      </p:to>
                                    </p:set>
                                    <p:anim calcmode="lin" valueType="num">
                                      <p:cBhvr>
                                        <p:cTn id="51" dur="500" fill="hold"/>
                                        <p:tgtEl>
                                          <p:spTgt spid="422"/>
                                        </p:tgtEl>
                                        <p:attrNameLst>
                                          <p:attrName>ppt_w</p:attrName>
                                        </p:attrNameLst>
                                      </p:cBhvr>
                                      <p:tavLst>
                                        <p:tav tm="0">
                                          <p:val>
                                            <p:strVal val="#ppt_w+.3"/>
                                          </p:val>
                                        </p:tav>
                                        <p:tav tm="100000">
                                          <p:val>
                                            <p:strVal val="#ppt_w"/>
                                          </p:val>
                                        </p:tav>
                                      </p:tavLst>
                                    </p:anim>
                                    <p:anim calcmode="lin" valueType="num">
                                      <p:cBhvr>
                                        <p:cTn id="52" dur="500" fill="hold"/>
                                        <p:tgtEl>
                                          <p:spTgt spid="422"/>
                                        </p:tgtEl>
                                        <p:attrNameLst>
                                          <p:attrName>ppt_h</p:attrName>
                                        </p:attrNameLst>
                                      </p:cBhvr>
                                      <p:tavLst>
                                        <p:tav tm="0">
                                          <p:val>
                                            <p:strVal val="#ppt_h"/>
                                          </p:val>
                                        </p:tav>
                                        <p:tav tm="100000">
                                          <p:val>
                                            <p:strVal val="#ppt_h"/>
                                          </p:val>
                                        </p:tav>
                                      </p:tavLst>
                                    </p:anim>
                                    <p:animEffect transition="in" filter="fade">
                                      <p:cBhvr>
                                        <p:cTn id="53" dur="500"/>
                                        <p:tgtEl>
                                          <p:spTgt spid="422"/>
                                        </p:tgtEl>
                                      </p:cBhvr>
                                    </p:animEffect>
                                  </p:childTnLst>
                                </p:cTn>
                              </p:par>
                              <p:par>
                                <p:cTn id="5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55" dur="500" fill="hold"/>
                                        <p:tgtEl>
                                          <p:spTgt spid="422"/>
                                        </p:tgtEl>
                                        <p:attrNameLst>
                                          <p:attrName>ppt_x</p:attrName>
                                          <p:attrName>ppt_y</p:attrName>
                                        </p:attrNameLst>
                                      </p:cBhvr>
                                      <p:rCtr x="0" y="-4282"/>
                                    </p:animMotion>
                                  </p:childTnLst>
                                </p:cTn>
                              </p:par>
                              <p:par>
                                <p:cTn id="5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57" dur="500" fill="hold"/>
                                        <p:tgtEl>
                                          <p:spTgt spid="422"/>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382" grpId="0" animBg="1"/>
      <p:bldP spid="414" grpId="0" animBg="1"/>
      <p:bldP spid="415" grpId="0" animBg="1"/>
      <p:bldP spid="416" grpId="0" animBg="1"/>
      <p:bldP spid="417" grpId="0" animBg="1"/>
      <p:bldP spid="418" grpId="0" animBg="1"/>
      <p:bldP spid="419" grpId="0"/>
      <p:bldP spid="420" grpId="0"/>
      <p:bldP spid="422" grpId="0"/>
      <p:bldP spid="422" grpId="1"/>
      <p:bldP spid="422"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7810830" cy="1091464"/>
            <a:chOff x="-161312" y="-173889"/>
            <a:chExt cx="7810830" cy="1091464"/>
          </a:xfrm>
        </p:grpSpPr>
        <p:grpSp>
          <p:nvGrpSpPr>
            <p:cNvPr id="15" name="组合 14"/>
            <p:cNvGrpSpPr/>
            <p:nvPr/>
          </p:nvGrpSpPr>
          <p:grpSpPr>
            <a:xfrm>
              <a:off x="-161312" y="-173889"/>
              <a:ext cx="7810830" cy="1091464"/>
              <a:chOff x="-161312" y="-173889"/>
              <a:chExt cx="7810830"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59" y="171775"/>
                <a:ext cx="6870359"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变电所向调度中心传送以下遥信量</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60134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398881" y="1334491"/>
            <a:ext cx="256918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变电所事故总信号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8041747" y="2450049"/>
            <a:ext cx="3128980"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变电所的断路器位置信号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7325174" y="3478522"/>
            <a:ext cx="4189651"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反映运行方式的隔离开关位置信号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486207" y="4463452"/>
            <a:ext cx="286381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断路器事故跳闸总信号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 name="矩形 10"/>
          <p:cNvSpPr/>
          <p:nvPr/>
        </p:nvSpPr>
        <p:spPr>
          <a:xfrm>
            <a:off x="4636959" y="5245184"/>
            <a:ext cx="2333476"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低周减载动作信号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椭圆 12"/>
          <p:cNvSpPr/>
          <p:nvPr/>
        </p:nvSpPr>
        <p:spPr>
          <a:xfrm>
            <a:off x="-5753015" y="-5294172"/>
            <a:ext cx="13858482" cy="10908806"/>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27" name="组合 26"/>
          <p:cNvGrpSpPr/>
          <p:nvPr/>
        </p:nvGrpSpPr>
        <p:grpSpPr>
          <a:xfrm rot="20858488">
            <a:off x="7467237" y="1416066"/>
            <a:ext cx="869024" cy="411096"/>
            <a:chOff x="9074283" y="5749492"/>
            <a:chExt cx="1436676" cy="679625"/>
          </a:xfrm>
        </p:grpSpPr>
        <p:sp>
          <p:nvSpPr>
            <p:cNvPr id="28" name="椭圆 27"/>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810832" y="2448948"/>
            <a:ext cx="1165836" cy="551504"/>
            <a:chOff x="9074283" y="5749492"/>
            <a:chExt cx="1436676" cy="679625"/>
          </a:xfrm>
        </p:grpSpPr>
        <p:sp>
          <p:nvSpPr>
            <p:cNvPr id="31" name="椭圆 3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829028">
            <a:off x="5749447" y="3418024"/>
            <a:ext cx="1462647" cy="691912"/>
            <a:chOff x="9074283" y="5749492"/>
            <a:chExt cx="1436676" cy="679625"/>
          </a:xfrm>
        </p:grpSpPr>
        <p:sp>
          <p:nvSpPr>
            <p:cNvPr id="34" name="椭圆 33"/>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700778">
            <a:off x="4517323" y="4265417"/>
            <a:ext cx="1759458" cy="832320"/>
            <a:chOff x="9074283" y="5749492"/>
            <a:chExt cx="1436676" cy="679625"/>
          </a:xfrm>
        </p:grpSpPr>
        <p:sp>
          <p:nvSpPr>
            <p:cNvPr id="37" name="椭圆 36"/>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3047271">
            <a:off x="2780585" y="4778336"/>
            <a:ext cx="2056270" cy="972728"/>
            <a:chOff x="9074283" y="5749492"/>
            <a:chExt cx="1436676" cy="679625"/>
          </a:xfrm>
        </p:grpSpPr>
        <p:sp>
          <p:nvSpPr>
            <p:cNvPr id="41" name="椭圆 4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13828870">
            <a:off x="5775948" y="1405710"/>
            <a:ext cx="215900" cy="1739900"/>
            <a:chOff x="10410350" y="3337580"/>
            <a:chExt cx="265270" cy="2395561"/>
          </a:xfrm>
        </p:grpSpPr>
        <p:cxnSp>
          <p:nvCxnSpPr>
            <p:cNvPr id="44" name="直接连接符 4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8" name="组合 47"/>
          <p:cNvGrpSpPr/>
          <p:nvPr/>
        </p:nvGrpSpPr>
        <p:grpSpPr>
          <a:xfrm rot="13828870">
            <a:off x="2933700" y="1540329"/>
            <a:ext cx="165100" cy="1409700"/>
            <a:chOff x="10410350" y="3337580"/>
            <a:chExt cx="265270" cy="2395561"/>
          </a:xfrm>
        </p:grpSpPr>
        <p:cxnSp>
          <p:nvCxnSpPr>
            <p:cNvPr id="49" name="直接连接符 4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0410350" y="3337580"/>
              <a:ext cx="265270" cy="982856"/>
              <a:chOff x="9905842" y="4004861"/>
              <a:chExt cx="243046" cy="900514"/>
            </a:xfrm>
          </p:grpSpPr>
          <p:sp>
            <p:nvSpPr>
              <p:cNvPr id="51" name="椭圆 5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3" name="组合 52"/>
          <p:cNvGrpSpPr/>
          <p:nvPr/>
        </p:nvGrpSpPr>
        <p:grpSpPr>
          <a:xfrm rot="13828870">
            <a:off x="3508828" y="2852058"/>
            <a:ext cx="228600" cy="1701800"/>
            <a:chOff x="10410350" y="3337580"/>
            <a:chExt cx="265270" cy="2395561"/>
          </a:xfrm>
        </p:grpSpPr>
        <p:cxnSp>
          <p:nvCxnSpPr>
            <p:cNvPr id="54" name="直接连接符 5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410350" y="3337580"/>
              <a:ext cx="265270" cy="982856"/>
              <a:chOff x="9905842" y="4004861"/>
              <a:chExt cx="243046" cy="900514"/>
            </a:xfrm>
          </p:grpSpPr>
          <p:sp>
            <p:nvSpPr>
              <p:cNvPr id="56" name="椭圆 5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8" name="组合 57"/>
          <p:cNvGrpSpPr/>
          <p:nvPr/>
        </p:nvGrpSpPr>
        <p:grpSpPr>
          <a:xfrm rot="13828870">
            <a:off x="758743" y="3199505"/>
            <a:ext cx="139700" cy="1346200"/>
            <a:chOff x="10410350" y="3337580"/>
            <a:chExt cx="265270" cy="2395561"/>
          </a:xfrm>
        </p:grpSpPr>
        <p:cxnSp>
          <p:nvCxnSpPr>
            <p:cNvPr id="59" name="直接连接符 5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0410350" y="3337580"/>
              <a:ext cx="265270" cy="982856"/>
              <a:chOff x="9905842" y="4004861"/>
              <a:chExt cx="243046" cy="900514"/>
            </a:xfrm>
          </p:grpSpPr>
          <p:sp>
            <p:nvSpPr>
              <p:cNvPr id="61" name="椭圆 6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3" name="组合 62"/>
          <p:cNvGrpSpPr/>
          <p:nvPr/>
        </p:nvGrpSpPr>
        <p:grpSpPr>
          <a:xfrm rot="13828870" flipH="1">
            <a:off x="281384" y="1933212"/>
            <a:ext cx="203200" cy="1003300"/>
            <a:chOff x="10410350" y="3337580"/>
            <a:chExt cx="265270" cy="2395561"/>
          </a:xfrm>
        </p:grpSpPr>
        <p:cxnSp>
          <p:nvCxnSpPr>
            <p:cNvPr id="64" name="直接连接符 6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0410350" y="3337580"/>
              <a:ext cx="265270" cy="982856"/>
              <a:chOff x="9905842" y="4004861"/>
              <a:chExt cx="243046" cy="900514"/>
            </a:xfrm>
          </p:grpSpPr>
          <p:sp>
            <p:nvSpPr>
              <p:cNvPr id="66" name="椭圆 6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8" name="组合 67"/>
          <p:cNvGrpSpPr/>
          <p:nvPr/>
        </p:nvGrpSpPr>
        <p:grpSpPr>
          <a:xfrm rot="13828870" flipH="1">
            <a:off x="4660900" y="1447800"/>
            <a:ext cx="139700" cy="1092200"/>
            <a:chOff x="10410350" y="3337580"/>
            <a:chExt cx="265270" cy="2395561"/>
          </a:xfrm>
        </p:grpSpPr>
        <p:cxnSp>
          <p:nvCxnSpPr>
            <p:cNvPr id="69" name="直接连接符 6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10410350" y="3337580"/>
              <a:ext cx="265270" cy="982856"/>
              <a:chOff x="9905842" y="4004861"/>
              <a:chExt cx="243046" cy="900514"/>
            </a:xfrm>
          </p:grpSpPr>
          <p:sp>
            <p:nvSpPr>
              <p:cNvPr id="71" name="椭圆 7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3" name="组合 72"/>
          <p:cNvGrpSpPr/>
          <p:nvPr/>
        </p:nvGrpSpPr>
        <p:grpSpPr>
          <a:xfrm rot="13828870">
            <a:off x="2213058" y="509606"/>
            <a:ext cx="190500" cy="2159000"/>
            <a:chOff x="10410350" y="3337580"/>
            <a:chExt cx="265270" cy="2395561"/>
          </a:xfrm>
        </p:grpSpPr>
        <p:cxnSp>
          <p:nvCxnSpPr>
            <p:cNvPr id="74" name="直接连接符 7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0410350" y="3337580"/>
              <a:ext cx="265270" cy="982856"/>
              <a:chOff x="9905842" y="4004861"/>
              <a:chExt cx="243046" cy="900514"/>
            </a:xfrm>
          </p:grpSpPr>
          <p:sp>
            <p:nvSpPr>
              <p:cNvPr id="76" name="椭圆 7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8" name="组合 77"/>
          <p:cNvGrpSpPr/>
          <p:nvPr/>
        </p:nvGrpSpPr>
        <p:grpSpPr>
          <a:xfrm rot="13828870">
            <a:off x="297172" y="4341377"/>
            <a:ext cx="190500" cy="2159000"/>
            <a:chOff x="10410350" y="3337580"/>
            <a:chExt cx="265270" cy="2395561"/>
          </a:xfrm>
        </p:grpSpPr>
        <p:cxnSp>
          <p:nvCxnSpPr>
            <p:cNvPr id="79" name="直接连接符 7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0410350" y="3337580"/>
              <a:ext cx="265270" cy="982856"/>
              <a:chOff x="9905842" y="4004861"/>
              <a:chExt cx="243046" cy="900514"/>
            </a:xfrm>
          </p:grpSpPr>
          <p:sp>
            <p:nvSpPr>
              <p:cNvPr id="81" name="椭圆 8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4" name="组合 23"/>
          <p:cNvGrpSpPr/>
          <p:nvPr/>
        </p:nvGrpSpPr>
        <p:grpSpPr>
          <a:xfrm>
            <a:off x="9968263" y="3993868"/>
            <a:ext cx="5140195" cy="4513084"/>
            <a:chOff x="9968263" y="3993868"/>
            <a:chExt cx="5140195" cy="4513084"/>
          </a:xfrm>
        </p:grpSpPr>
        <p:sp>
          <p:nvSpPr>
            <p:cNvPr id="83" name="椭圆 82"/>
            <p:cNvSpPr/>
            <p:nvPr/>
          </p:nvSpPr>
          <p:spPr>
            <a:xfrm rot="14322459">
              <a:off x="10915120" y="4035801"/>
              <a:ext cx="3999186" cy="4387490"/>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4" name="椭圆 83"/>
            <p:cNvSpPr/>
            <p:nvPr/>
          </p:nvSpPr>
          <p:spPr>
            <a:xfrm rot="14322459">
              <a:off x="11131059" y="4779108"/>
              <a:ext cx="2591222" cy="2842818"/>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5" name="椭圆 84"/>
            <p:cNvSpPr/>
            <p:nvPr/>
          </p:nvSpPr>
          <p:spPr>
            <a:xfrm rot="14322459">
              <a:off x="10187363" y="3774768"/>
              <a:ext cx="4513084" cy="4951284"/>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9010844" cy="1091464"/>
            <a:chOff x="-161312" y="-173889"/>
            <a:chExt cx="9010844" cy="1091464"/>
          </a:xfrm>
        </p:grpSpPr>
        <p:grpSp>
          <p:nvGrpSpPr>
            <p:cNvPr id="15" name="组合 14"/>
            <p:cNvGrpSpPr/>
            <p:nvPr/>
          </p:nvGrpSpPr>
          <p:grpSpPr>
            <a:xfrm>
              <a:off x="-161312" y="-173889"/>
              <a:ext cx="9010844" cy="1091464"/>
              <a:chOff x="-161312" y="-173889"/>
              <a:chExt cx="9010844"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8070372"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调度中心向变电所传送下列遥控、遥调命令</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8856712"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58270" y="4234934"/>
            <a:ext cx="202237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断路器的分合</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2768590" y="2101334"/>
            <a:ext cx="4008630"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有载调压变压器抽头位置的调整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5500554" y="4615934"/>
            <a:ext cx="2112656"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预告信号的复归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869920" y="2768084"/>
            <a:ext cx="2654363"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距离保护闭锁的复归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9309008" y="5693104"/>
            <a:ext cx="2383509"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信号继电器的复归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67" name="组合 66"/>
          <p:cNvGrpSpPr/>
          <p:nvPr/>
        </p:nvGrpSpPr>
        <p:grpSpPr>
          <a:xfrm>
            <a:off x="990600" y="2905125"/>
            <a:ext cx="9869715" cy="2750619"/>
            <a:chOff x="990600" y="2905125"/>
            <a:chExt cx="9869715" cy="2750619"/>
          </a:xfrm>
        </p:grpSpPr>
        <p:cxnSp>
          <p:nvCxnSpPr>
            <p:cNvPr id="24" name="直接连接符 23"/>
            <p:cNvCxnSpPr/>
            <p:nvPr/>
          </p:nvCxnSpPr>
          <p:spPr>
            <a:xfrm flipH="1">
              <a:off x="2092223" y="2946400"/>
              <a:ext cx="2149577" cy="114361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990600" y="3524250"/>
              <a:ext cx="901700" cy="5715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4241800" y="2974777"/>
              <a:ext cx="2133600" cy="1501973"/>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473724" y="3549650"/>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7609114" y="3482778"/>
              <a:ext cx="2249715" cy="1921072"/>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739439" y="4696279"/>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851025" y="4060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19575" y="29051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353175" y="4441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571014" y="351155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835243" y="538443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831791" y="628121"/>
            <a:ext cx="2082356" cy="3636356"/>
          </a:xfrm>
          <a:custGeom>
            <a:avLst/>
            <a:gdLst/>
            <a:ahLst/>
            <a:cxnLst/>
            <a:rect l="l" t="t" r="r" b="b"/>
            <a:pathLst>
              <a:path w="231214" h="403761">
                <a:moveTo>
                  <a:pt x="67540" y="0"/>
                </a:moveTo>
                <a:lnTo>
                  <a:pt x="226777" y="0"/>
                </a:lnTo>
                <a:lnTo>
                  <a:pt x="226777" y="69019"/>
                </a:lnTo>
                <a:lnTo>
                  <a:pt x="115853" y="69019"/>
                </a:lnTo>
                <a:lnTo>
                  <a:pt x="102049" y="140996"/>
                </a:lnTo>
                <a:cubicBezTo>
                  <a:pt x="105993" y="139681"/>
                  <a:pt x="109773" y="138778"/>
                  <a:pt x="113388" y="138285"/>
                </a:cubicBezTo>
                <a:cubicBezTo>
                  <a:pt x="117004" y="137792"/>
                  <a:pt x="120619" y="137545"/>
                  <a:pt x="124234" y="137545"/>
                </a:cubicBezTo>
                <a:cubicBezTo>
                  <a:pt x="154800" y="137545"/>
                  <a:pt x="180271" y="149623"/>
                  <a:pt x="200648" y="173780"/>
                </a:cubicBezTo>
                <a:cubicBezTo>
                  <a:pt x="221025" y="197937"/>
                  <a:pt x="231214" y="229078"/>
                  <a:pt x="231214" y="267202"/>
                </a:cubicBezTo>
                <a:cubicBezTo>
                  <a:pt x="231214" y="305327"/>
                  <a:pt x="219957" y="337618"/>
                  <a:pt x="197444" y="364075"/>
                </a:cubicBezTo>
                <a:cubicBezTo>
                  <a:pt x="174930" y="390533"/>
                  <a:pt x="147569" y="403761"/>
                  <a:pt x="115360" y="403761"/>
                </a:cubicBezTo>
                <a:cubicBezTo>
                  <a:pt x="86438" y="403761"/>
                  <a:pt x="61624" y="394148"/>
                  <a:pt x="40918" y="374921"/>
                </a:cubicBezTo>
                <a:cubicBezTo>
                  <a:pt x="20213" y="355695"/>
                  <a:pt x="6573" y="329648"/>
                  <a:pt x="0" y="296782"/>
                </a:cubicBezTo>
                <a:lnTo>
                  <a:pt x="67540" y="296782"/>
                </a:lnTo>
                <a:cubicBezTo>
                  <a:pt x="72799" y="309271"/>
                  <a:pt x="79700" y="318638"/>
                  <a:pt x="88246" y="324882"/>
                </a:cubicBezTo>
                <a:cubicBezTo>
                  <a:pt x="96791" y="331127"/>
                  <a:pt x="106322" y="334249"/>
                  <a:pt x="116839" y="334249"/>
                </a:cubicBezTo>
                <a:cubicBezTo>
                  <a:pt x="130972" y="334249"/>
                  <a:pt x="143050" y="328251"/>
                  <a:pt x="153074" y="316255"/>
                </a:cubicBezTo>
                <a:cubicBezTo>
                  <a:pt x="163098" y="304259"/>
                  <a:pt x="168110" y="288894"/>
                  <a:pt x="168110" y="270160"/>
                </a:cubicBezTo>
                <a:cubicBezTo>
                  <a:pt x="168110" y="251755"/>
                  <a:pt x="163427" y="236801"/>
                  <a:pt x="154060" y="225298"/>
                </a:cubicBezTo>
                <a:cubicBezTo>
                  <a:pt x="144693" y="213795"/>
                  <a:pt x="133437" y="208043"/>
                  <a:pt x="120290" y="208043"/>
                </a:cubicBezTo>
                <a:cubicBezTo>
                  <a:pt x="113388" y="208043"/>
                  <a:pt x="106486" y="210097"/>
                  <a:pt x="99584" y="214206"/>
                </a:cubicBezTo>
                <a:cubicBezTo>
                  <a:pt x="92683" y="218314"/>
                  <a:pt x="85945" y="224312"/>
                  <a:pt x="79372" y="232200"/>
                </a:cubicBezTo>
                <a:lnTo>
                  <a:pt x="26621" y="218889"/>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7" name="任意多边形 36"/>
          <p:cNvSpPr/>
          <p:nvPr/>
        </p:nvSpPr>
        <p:spPr>
          <a:xfrm>
            <a:off x="4829175" y="3181350"/>
            <a:ext cx="2238376" cy="111442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4705994" y="2235671"/>
            <a:ext cx="211962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42119" y="5492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029200" y="1007745"/>
            <a:ext cx="2000250"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82130" y="4558222"/>
            <a:ext cx="6966670" cy="92333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a:t>马尔康通道系统方案</a:t>
            </a:r>
            <a:endParaRPr lang="zh-CN" altLang="en-US" dirty="0"/>
          </a:p>
        </p:txBody>
      </p:sp>
      <p:grpSp>
        <p:nvGrpSpPr>
          <p:cNvPr id="43" name="组合 42"/>
          <p:cNvGrpSpPr/>
          <p:nvPr/>
        </p:nvGrpSpPr>
        <p:grpSpPr>
          <a:xfrm>
            <a:off x="4953756" y="5973020"/>
            <a:ext cx="2191356" cy="564305"/>
            <a:chOff x="4877556" y="5973020"/>
            <a:chExt cx="2191356" cy="564305"/>
          </a:xfrm>
        </p:grpSpPr>
        <p:sp>
          <p:nvSpPr>
            <p:cNvPr id="44" name="L 形 43"/>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979136" y="5973020"/>
              <a:ext cx="2013693" cy="523220"/>
            </a:xfrm>
            <a:prstGeom prst="rect">
              <a:avLst/>
            </a:prstGeom>
          </p:spPr>
          <p:txBody>
            <a:bodyPr wrap="none">
              <a:spAutoFit/>
            </a:bodyPr>
            <a:lstStyle/>
            <a:p>
              <a:r>
                <a:rPr lang="en-US" altLang="zh-CN" sz="2800">
                  <a:solidFill>
                    <a:schemeClr val="bg1"/>
                  </a:solidFill>
                </a:rPr>
                <a:t>programme</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586"/>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000"/>
                                  </p:stCondLst>
                                  <p:iterate type="lt">
                                    <p:tmPct val="8621"/>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422882"/>
            <a:chOff x="-161312" y="-173889"/>
            <a:chExt cx="4361353" cy="1422882"/>
          </a:xfrm>
        </p:grpSpPr>
        <p:grpSp>
          <p:nvGrpSpPr>
            <p:cNvPr id="15" name="组合 14"/>
            <p:cNvGrpSpPr/>
            <p:nvPr/>
          </p:nvGrpSpPr>
          <p:grpSpPr>
            <a:xfrm>
              <a:off x="-161312" y="-173889"/>
              <a:ext cx="4330356" cy="1422882"/>
              <a:chOff x="-161312" y="-173889"/>
              <a:chExt cx="4330356" cy="1422882"/>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远动通信通道方案</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980360" y="2649053"/>
            <a:ext cx="7481806" cy="2492990"/>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通信网的职责主要是传输和交换调度人员的操作命令，经济调度，处理事故等信息。电网调度和电网的经济安全稳定运行息息相关，不可分割。正因如此，对电力系统调度通信网的要求很高，主要要求通信电路有百分之百的可用性，高可靠性，接续速度快。为了满足这些要求，在设计通信电路时，重要厂站要有两条以上独立通信通道，以保证在任何情况下均有电路可用。</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0" name="组合 9"/>
          <p:cNvGrpSpPr/>
          <p:nvPr/>
        </p:nvGrpSpPr>
        <p:grpSpPr>
          <a:xfrm>
            <a:off x="3664221" y="1554114"/>
            <a:ext cx="2191472" cy="1036686"/>
            <a:chOff x="4122669" y="3938736"/>
            <a:chExt cx="4208276" cy="1990744"/>
          </a:xfrm>
        </p:grpSpPr>
        <p:sp>
          <p:nvSpPr>
            <p:cNvPr id="24" name="椭圆 23"/>
            <p:cNvSpPr>
              <a:spLocks noChangeAspect="1"/>
            </p:cNvSpPr>
            <p:nvPr/>
          </p:nvSpPr>
          <p:spPr>
            <a:xfrm rot="19255319">
              <a:off x="5231431" y="3938736"/>
              <a:ext cx="1990741" cy="1990744"/>
            </a:xfrm>
            <a:prstGeom prst="ellipse">
              <a:avLst/>
            </a:prstGeom>
            <a:gradFill flip="none" rotWithShape="1">
              <a:gsLst>
                <a:gs pos="0">
                  <a:srgbClr val="B0D3F2"/>
                </a:gs>
                <a:gs pos="100000">
                  <a:srgbClr val="8A9AB0">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rot="20805855">
              <a:off x="4122669" y="4557718"/>
              <a:ext cx="4208276" cy="752790"/>
            </a:xfrm>
            <a:prstGeom prst="ellipse">
              <a:avLst/>
            </a:prstGeom>
            <a:ln w="12700">
              <a:gradFill>
                <a:gsLst>
                  <a:gs pos="0">
                    <a:schemeClr val="bg1">
                      <a:alpha val="0"/>
                    </a:schemeClr>
                  </a:gs>
                  <a:gs pos="97122">
                    <a:srgbClr val="B0D3F2"/>
                  </a:gs>
                  <a:gs pos="40000">
                    <a:srgbClr val="8A9AB0"/>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7" name="组合 106"/>
          <p:cNvGrpSpPr/>
          <p:nvPr/>
        </p:nvGrpSpPr>
        <p:grpSpPr>
          <a:xfrm>
            <a:off x="-2248230" y="1843380"/>
            <a:ext cx="5422398" cy="4104336"/>
            <a:chOff x="-1501022" y="2304696"/>
            <a:chExt cx="4985762" cy="3773838"/>
          </a:xfrm>
        </p:grpSpPr>
        <p:grpSp>
          <p:nvGrpSpPr>
            <p:cNvPr id="9" name="组合 8"/>
            <p:cNvGrpSpPr/>
            <p:nvPr/>
          </p:nvGrpSpPr>
          <p:grpSpPr>
            <a:xfrm>
              <a:off x="-1501022" y="2304696"/>
              <a:ext cx="4985762" cy="3773838"/>
              <a:chOff x="1169884" y="2580468"/>
              <a:chExt cx="4985762" cy="3773838"/>
            </a:xfrm>
          </p:grpSpPr>
          <p:grpSp>
            <p:nvGrpSpPr>
              <p:cNvPr id="7" name="组合 6"/>
              <p:cNvGrpSpPr/>
              <p:nvPr/>
            </p:nvGrpSpPr>
            <p:grpSpPr>
              <a:xfrm>
                <a:off x="1169884" y="2580468"/>
                <a:ext cx="4985762" cy="3773838"/>
                <a:chOff x="1169884" y="2580468"/>
                <a:chExt cx="4985762" cy="3773838"/>
              </a:xfrm>
            </p:grpSpPr>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9884" y="2580468"/>
                  <a:ext cx="4985762" cy="3773838"/>
                </a:xfrm>
                <a:prstGeom prst="rect">
                  <a:avLst/>
                </a:prstGeom>
              </p:spPr>
            </p:pic>
            <p:sp>
              <p:nvSpPr>
                <p:cNvPr id="6" name="矩形 5"/>
                <p:cNvSpPr/>
                <p:nvPr/>
              </p:nvSpPr>
              <p:spPr>
                <a:xfrm>
                  <a:off x="1379349" y="2754301"/>
                  <a:ext cx="4572000" cy="2654607"/>
                </a:xfrm>
                <a:prstGeom prst="rect">
                  <a:avLst/>
                </a:prstGeom>
                <a:solidFill>
                  <a:srgbClr val="39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直角三角形 7"/>
              <p:cNvSpPr/>
              <p:nvPr/>
            </p:nvSpPr>
            <p:spPr>
              <a:xfrm rot="10800000" flipH="1">
                <a:off x="1378856" y="2757714"/>
                <a:ext cx="4601029" cy="2177143"/>
              </a:xfrm>
              <a:prstGeom prst="rtTriangle">
                <a:avLst/>
              </a:prstGeom>
              <a:solidFill>
                <a:srgbClr val="576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p:cNvPicPr>
              <a:picLocks noChangeAspect="1"/>
            </p:cNvPicPr>
            <p:nvPr/>
          </p:nvPicPr>
          <p:blipFill>
            <a:blip r:embed="rId3"/>
            <a:srcRect l="6293" t="21373" r="4174" b="17414"/>
            <a:stretch>
              <a:fillRect/>
            </a:stretch>
          </p:blipFill>
          <p:spPr>
            <a:xfrm>
              <a:off x="-1292466" y="2497579"/>
              <a:ext cx="4568650" cy="2645921"/>
            </a:xfrm>
            <a:custGeom>
              <a:avLst/>
              <a:gdLst>
                <a:gd name="connsiteX0" fmla="*/ 0 w 4568650"/>
                <a:gd name="connsiteY0" fmla="*/ 0 h 2645921"/>
                <a:gd name="connsiteX1" fmla="*/ 4568650 w 4568650"/>
                <a:gd name="connsiteY1" fmla="*/ 0 h 2645921"/>
                <a:gd name="connsiteX2" fmla="*/ 4568650 w 4568650"/>
                <a:gd name="connsiteY2" fmla="*/ 2645921 h 2645921"/>
                <a:gd name="connsiteX3" fmla="*/ 0 w 4568650"/>
                <a:gd name="connsiteY3" fmla="*/ 2645921 h 2645921"/>
              </a:gdLst>
              <a:ahLst/>
              <a:cxnLst>
                <a:cxn ang="0">
                  <a:pos x="connsiteX0" y="connsiteY0"/>
                </a:cxn>
                <a:cxn ang="0">
                  <a:pos x="connsiteX1" y="connsiteY1"/>
                </a:cxn>
                <a:cxn ang="0">
                  <a:pos x="connsiteX2" y="connsiteY2"/>
                </a:cxn>
                <a:cxn ang="0">
                  <a:pos x="connsiteX3" y="connsiteY3"/>
                </a:cxn>
              </a:cxnLst>
              <a:rect l="l" t="t" r="r" b="b"/>
              <a:pathLst>
                <a:path w="4568650" h="2645921">
                  <a:moveTo>
                    <a:pt x="0" y="0"/>
                  </a:moveTo>
                  <a:lnTo>
                    <a:pt x="4568650" y="0"/>
                  </a:lnTo>
                  <a:lnTo>
                    <a:pt x="4568650" y="2645921"/>
                  </a:lnTo>
                  <a:lnTo>
                    <a:pt x="0" y="2645921"/>
                  </a:lnTo>
                  <a:close/>
                </a:path>
              </a:pathLst>
            </a:custGeom>
          </p:spPr>
        </p:pic>
      </p:grpSp>
      <p:cxnSp>
        <p:nvCxnSpPr>
          <p:cNvPr id="108" name="直接连接符 107"/>
          <p:cNvCxnSpPr/>
          <p:nvPr/>
        </p:nvCxnSpPr>
        <p:spPr>
          <a:xfrm>
            <a:off x="5905500" y="2076450"/>
            <a:ext cx="77914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253672" y="5581650"/>
            <a:ext cx="108049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flipH="1">
            <a:off x="-3316354" y="-294005"/>
            <a:ext cx="7343734" cy="7343734"/>
          </a:xfrm>
          <a:prstGeom prst="rect">
            <a:avLst/>
          </a:prstGeom>
        </p:spPr>
      </p:pic>
      <p:grpSp>
        <p:nvGrpSpPr>
          <p:cNvPr id="2" name="组合 1"/>
          <p:cNvGrpSpPr/>
          <p:nvPr/>
        </p:nvGrpSpPr>
        <p:grpSpPr>
          <a:xfrm>
            <a:off x="263344" y="2494722"/>
            <a:ext cx="2624235" cy="1681278"/>
            <a:chOff x="215217" y="2526806"/>
            <a:chExt cx="3176912" cy="1681278"/>
          </a:xfrm>
        </p:grpSpPr>
        <p:sp>
          <p:nvSpPr>
            <p:cNvPr id="17" name="文本框 16"/>
            <p:cNvSpPr txBox="1"/>
            <p:nvPr/>
          </p:nvSpPr>
          <p:spPr>
            <a:xfrm>
              <a:off x="324467" y="2526806"/>
              <a:ext cx="2241754" cy="923330"/>
            </a:xfrm>
            <a:prstGeom prst="rect">
              <a:avLst/>
            </a:prstGeom>
            <a:noFill/>
          </p:spPr>
          <p:txBody>
            <a:bodyPr wrap="square" rtlCol="0">
              <a:spAutoFit/>
            </a:bodyPr>
            <a:lstStyle/>
            <a:p>
              <a:r>
                <a:rPr lang="zh-CN" altLang="en-US" sz="5400" b="1">
                  <a:solidFill>
                    <a:schemeClr val="bg1"/>
                  </a:solidFill>
                  <a:latin typeface="腾祥嘉丽纤圆繁" panose="01010104010101010101" pitchFamily="2" charset="-122"/>
                  <a:ea typeface="腾祥嘉丽纤圆繁" panose="01010104010101010101" pitchFamily="2" charset="-122"/>
                </a:rPr>
                <a:t>目录</a:t>
              </a:r>
              <a:endParaRPr lang="zh-CN" altLang="en-US" sz="5400" b="1" dirty="0">
                <a:solidFill>
                  <a:schemeClr val="bg1"/>
                </a:solidFill>
                <a:latin typeface="腾祥嘉丽纤圆繁" panose="01010104010101010101" pitchFamily="2" charset="-122"/>
                <a:ea typeface="腾祥嘉丽纤圆繁" panose="01010104010101010101" pitchFamily="2" charset="-122"/>
              </a:endParaRPr>
            </a:p>
          </p:txBody>
        </p:sp>
        <p:sp>
          <p:nvSpPr>
            <p:cNvPr id="18" name="文本框 17"/>
            <p:cNvSpPr txBox="1"/>
            <p:nvPr/>
          </p:nvSpPr>
          <p:spPr>
            <a:xfrm>
              <a:off x="324465" y="3500198"/>
              <a:ext cx="3067664" cy="707886"/>
            </a:xfrm>
            <a:prstGeom prst="rect">
              <a:avLst/>
            </a:prstGeom>
            <a:noFill/>
          </p:spPr>
          <p:txBody>
            <a:bodyPr wrap="square" rtlCol="0">
              <a:spAutoFit/>
            </a:bodyPr>
            <a:lstStyle/>
            <a:p>
              <a:r>
                <a:rPr lang="en-US" altLang="zh-CN" sz="4000">
                  <a:solidFill>
                    <a:schemeClr val="bg1">
                      <a:lumMod val="95000"/>
                    </a:schemeClr>
                  </a:solidFill>
                  <a:latin typeface="腾祥嘉丽纤圆繁" panose="01010104010101010101" pitchFamily="2" charset="-122"/>
                  <a:ea typeface="腾祥嘉丽纤圆繁" panose="01010104010101010101" pitchFamily="2" charset="-122"/>
                </a:rPr>
                <a:t>Content </a:t>
              </a:r>
              <a:endParaRPr lang="zh-CN" altLang="en-US" sz="4000" dirty="0">
                <a:solidFill>
                  <a:schemeClr val="bg1">
                    <a:lumMod val="95000"/>
                  </a:schemeClr>
                </a:soli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15217" y="2606012"/>
              <a:ext cx="147483" cy="1533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18901" y="745129"/>
            <a:ext cx="4003675" cy="830997"/>
            <a:chOff x="3918901" y="745129"/>
            <a:chExt cx="4003675" cy="830997"/>
          </a:xfrm>
        </p:grpSpPr>
        <p:sp>
          <p:nvSpPr>
            <p:cNvPr id="23" name="文本框 22"/>
            <p:cNvSpPr txBox="1"/>
            <p:nvPr/>
          </p:nvSpPr>
          <p:spPr>
            <a:xfrm>
              <a:off x="3918901" y="745129"/>
              <a:ext cx="989983"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01</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4" name="文本框 33"/>
            <p:cNvSpPr txBox="1"/>
            <p:nvPr/>
          </p:nvSpPr>
          <p:spPr>
            <a:xfrm>
              <a:off x="5209221" y="898799"/>
              <a:ext cx="2713355"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项目介绍</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8" name="直接连接符 7"/>
            <p:cNvCxnSpPr/>
            <p:nvPr/>
          </p:nvCxnSpPr>
          <p:spPr>
            <a:xfrm>
              <a:off x="4940968" y="882316"/>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921441" y="1977798"/>
            <a:ext cx="7695583" cy="830997"/>
            <a:chOff x="3918901" y="1702843"/>
            <a:chExt cx="7695583" cy="830997"/>
          </a:xfrm>
        </p:grpSpPr>
        <p:sp>
          <p:nvSpPr>
            <p:cNvPr id="26" name="文本框 25"/>
            <p:cNvSpPr txBox="1"/>
            <p:nvPr/>
          </p:nvSpPr>
          <p:spPr>
            <a:xfrm>
              <a:off x="3918901" y="1702843"/>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02</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5" name="文本框 34"/>
            <p:cNvSpPr txBox="1"/>
            <p:nvPr/>
          </p:nvSpPr>
          <p:spPr>
            <a:xfrm>
              <a:off x="5209287" y="1856731"/>
              <a:ext cx="6405197"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项目展示</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6" name="直接连接符 45"/>
            <p:cNvCxnSpPr/>
            <p:nvPr/>
          </p:nvCxnSpPr>
          <p:spPr>
            <a:xfrm>
              <a:off x="4940968" y="1771049"/>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920806" y="3211102"/>
            <a:ext cx="5401562" cy="912356"/>
            <a:chOff x="3918901" y="2660557"/>
            <a:chExt cx="5401562" cy="912356"/>
          </a:xfrm>
        </p:grpSpPr>
        <p:sp>
          <p:nvSpPr>
            <p:cNvPr id="29" name="文本框 28"/>
            <p:cNvSpPr txBox="1"/>
            <p:nvPr/>
          </p:nvSpPr>
          <p:spPr>
            <a:xfrm>
              <a:off x="3918901" y="2660557"/>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03</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3" name="文本框 32"/>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5209287" y="2814445"/>
              <a:ext cx="4111176"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前端经验分享</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7" name="直接连接符 46"/>
            <p:cNvCxnSpPr/>
            <p:nvPr/>
          </p:nvCxnSpPr>
          <p:spPr>
            <a:xfrm>
              <a:off x="4940968" y="2739993"/>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18901" y="4481236"/>
            <a:ext cx="5273225" cy="830997"/>
            <a:chOff x="3918901" y="3618271"/>
            <a:chExt cx="5273225" cy="830997"/>
          </a:xfrm>
        </p:grpSpPr>
        <p:sp>
          <p:nvSpPr>
            <p:cNvPr id="32" name="文本框 31"/>
            <p:cNvSpPr txBox="1"/>
            <p:nvPr/>
          </p:nvSpPr>
          <p:spPr>
            <a:xfrm>
              <a:off x="3918901" y="3618271"/>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04</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7" name="文本框 36"/>
            <p:cNvSpPr txBox="1"/>
            <p:nvPr/>
          </p:nvSpPr>
          <p:spPr>
            <a:xfrm>
              <a:off x="5209287" y="3772159"/>
              <a:ext cx="3982839"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后端经验分享</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cxnSp>
          <p:nvCxnSpPr>
            <p:cNvPr id="48" name="直接连接符 47"/>
            <p:cNvCxnSpPr/>
            <p:nvPr/>
          </p:nvCxnSpPr>
          <p:spPr>
            <a:xfrm>
              <a:off x="4940968" y="3708937"/>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14:presetBounceEnd="4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2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42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57150" y="3948839"/>
            <a:ext cx="8358430" cy="2070961"/>
            <a:chOff x="57150" y="3948839"/>
            <a:chExt cx="8358430" cy="2070961"/>
          </a:xfrm>
        </p:grpSpPr>
        <p:cxnSp>
          <p:nvCxnSpPr>
            <p:cNvPr id="88" name="直接箭头连接符 87"/>
            <p:cNvCxnSpPr/>
            <p:nvPr/>
          </p:nvCxnSpPr>
          <p:spPr>
            <a:xfrm flipV="1">
              <a:off x="57150" y="4019550"/>
              <a:ext cx="8267700" cy="2000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7" name="椭圆 116"/>
            <p:cNvSpPr/>
            <p:nvPr/>
          </p:nvSpPr>
          <p:spPr>
            <a:xfrm>
              <a:off x="8301280" y="3948839"/>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397730" y="1144229"/>
            <a:ext cx="1622320"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135788" y="1805554"/>
            <a:ext cx="152256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音频通道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a:off x="7907188" y="2722923"/>
            <a:ext cx="239886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4" name="矩形 63"/>
          <p:cNvSpPr/>
          <p:nvPr/>
        </p:nvSpPr>
        <p:spPr>
          <a:xfrm>
            <a:off x="8707288" y="3720044"/>
            <a:ext cx="215121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普通微波通道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5" name="矩形 64"/>
          <p:cNvSpPr/>
          <p:nvPr/>
        </p:nvSpPr>
        <p:spPr>
          <a:xfrm>
            <a:off x="8040538" y="5339681"/>
            <a:ext cx="215121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6" name="椭圆 65"/>
          <p:cNvSpPr>
            <a:spLocks noChangeAspect="1"/>
          </p:cNvSpPr>
          <p:nvPr/>
        </p:nvSpPr>
        <p:spPr>
          <a:xfrm rot="20162741">
            <a:off x="183697" y="4182960"/>
            <a:ext cx="1714830" cy="2566358"/>
          </a:xfrm>
          <a:prstGeom prst="ellipse">
            <a:avLst/>
          </a:prstGeom>
          <a:gradFill flip="none" rotWithShape="1">
            <a:gsLst>
              <a:gs pos="0">
                <a:srgbClr val="1C212B">
                  <a:alpha val="21000"/>
                </a:srgbClr>
              </a:gs>
              <a:gs pos="63000">
                <a:srgbClr val="929292">
                  <a:alpha val="0"/>
                </a:srgbClr>
              </a:gs>
            </a:gsLst>
            <a:lin ang="0" scaled="1"/>
            <a:tileRect/>
          </a:gradFill>
          <a:ln>
            <a:gradFill flip="none" rotWithShape="1">
              <a:gsLst>
                <a:gs pos="0">
                  <a:srgbClr val="1C212B">
                    <a:alpha val="0"/>
                  </a:srgbClr>
                </a:gs>
                <a:gs pos="100000">
                  <a:srgbClr val="929292">
                    <a:alpha val="56000"/>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1" name="椭圆 70"/>
          <p:cNvSpPr>
            <a:spLocks noChangeAspect="1"/>
          </p:cNvSpPr>
          <p:nvPr/>
        </p:nvSpPr>
        <p:spPr>
          <a:xfrm rot="20162741">
            <a:off x="745853" y="3573623"/>
            <a:ext cx="2077692" cy="3180692"/>
          </a:xfrm>
          <a:prstGeom prst="ellipse">
            <a:avLst/>
          </a:prstGeom>
          <a:gradFill flip="none" rotWithShape="1">
            <a:gsLst>
              <a:gs pos="0">
                <a:srgbClr val="1C212B">
                  <a:alpha val="18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椭圆 71"/>
          <p:cNvSpPr>
            <a:spLocks noChangeAspect="1"/>
          </p:cNvSpPr>
          <p:nvPr/>
        </p:nvSpPr>
        <p:spPr>
          <a:xfrm rot="20162741">
            <a:off x="1384047" y="2842942"/>
            <a:ext cx="2440554" cy="3887426"/>
          </a:xfrm>
          <a:prstGeom prst="ellipse">
            <a:avLst/>
          </a:prstGeom>
          <a:gradFill flip="none" rotWithShape="1">
            <a:gsLst>
              <a:gs pos="0">
                <a:srgbClr val="1C212B">
                  <a:alpha val="14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椭圆 72"/>
          <p:cNvSpPr>
            <a:spLocks noChangeAspect="1"/>
          </p:cNvSpPr>
          <p:nvPr/>
        </p:nvSpPr>
        <p:spPr>
          <a:xfrm rot="20162741">
            <a:off x="3014636" y="1265485"/>
            <a:ext cx="2893368" cy="5435978"/>
          </a:xfrm>
          <a:prstGeom prst="ellipse">
            <a:avLst/>
          </a:prstGeom>
          <a:gradFill>
            <a:gsLst>
              <a:gs pos="0">
                <a:srgbClr val="1C212B">
                  <a:alpha val="5000"/>
                </a:srgbClr>
              </a:gs>
              <a:gs pos="100000">
                <a:srgbClr val="929292">
                  <a:alpha val="5000"/>
                </a:srgbClr>
              </a:gs>
            </a:gsLst>
            <a:lin ang="5400000" scaled="1"/>
          </a:gradFill>
          <a:ln>
            <a:gradFill>
              <a:gsLst>
                <a:gs pos="0">
                  <a:srgbClr val="1C212B">
                    <a:alpha val="50000"/>
                  </a:srgbClr>
                </a:gs>
                <a:gs pos="100000">
                  <a:srgbClr val="929292">
                    <a:alpha val="49804"/>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箭头连接符 94"/>
          <p:cNvCxnSpPr/>
          <p:nvPr/>
        </p:nvCxnSpPr>
        <p:spPr>
          <a:xfrm flipV="1">
            <a:off x="1198712" y="5143500"/>
            <a:ext cx="4249588" cy="62541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150962" y="2057400"/>
            <a:ext cx="3887638" cy="300666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57225" y="4819650"/>
            <a:ext cx="1971675" cy="8382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247650" y="4324350"/>
            <a:ext cx="1295400" cy="7239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400050" y="5791200"/>
            <a:ext cx="800100" cy="3810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14300" y="3810000"/>
            <a:ext cx="3371850" cy="165735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323850" y="1562100"/>
            <a:ext cx="6076950" cy="3676650"/>
            <a:chOff x="323850" y="1562100"/>
            <a:chExt cx="6076950" cy="3676650"/>
          </a:xfrm>
        </p:grpSpPr>
        <p:cxnSp>
          <p:nvCxnSpPr>
            <p:cNvPr id="68" name="直接箭头连接符 67"/>
            <p:cNvCxnSpPr/>
            <p:nvPr/>
          </p:nvCxnSpPr>
          <p:spPr>
            <a:xfrm flipV="1">
              <a:off x="323850" y="1619250"/>
              <a:ext cx="6019800" cy="36195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a:off x="6286500" y="1562100"/>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119"/>
          <p:cNvGrpSpPr/>
          <p:nvPr/>
        </p:nvGrpSpPr>
        <p:grpSpPr>
          <a:xfrm>
            <a:off x="742950" y="2089043"/>
            <a:ext cx="7052698" cy="3587857"/>
            <a:chOff x="742950" y="2089043"/>
            <a:chExt cx="7052698" cy="3587857"/>
          </a:xfrm>
        </p:grpSpPr>
        <p:cxnSp>
          <p:nvCxnSpPr>
            <p:cNvPr id="82" name="直接箭头连接符 81"/>
            <p:cNvCxnSpPr/>
            <p:nvPr/>
          </p:nvCxnSpPr>
          <p:spPr>
            <a:xfrm flipV="1">
              <a:off x="742950" y="2152650"/>
              <a:ext cx="7010400" cy="3524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681348" y="208904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247650" y="3096433"/>
            <a:ext cx="7470506" cy="2904317"/>
            <a:chOff x="247650" y="3096433"/>
            <a:chExt cx="7470506" cy="2904317"/>
          </a:xfrm>
        </p:grpSpPr>
        <p:cxnSp>
          <p:nvCxnSpPr>
            <p:cNvPr id="85" name="直接箭头连接符 84"/>
            <p:cNvCxnSpPr/>
            <p:nvPr/>
          </p:nvCxnSpPr>
          <p:spPr>
            <a:xfrm flipV="1">
              <a:off x="247650" y="3162300"/>
              <a:ext cx="7410450" cy="2838450"/>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a:off x="7603856" y="309643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325288" y="5421178"/>
            <a:ext cx="8058943" cy="1090684"/>
            <a:chOff x="-325288" y="5421178"/>
            <a:chExt cx="8058943" cy="1090684"/>
          </a:xfrm>
        </p:grpSpPr>
        <p:cxnSp>
          <p:nvCxnSpPr>
            <p:cNvPr id="92" name="直接箭头连接符 91"/>
            <p:cNvCxnSpPr/>
            <p:nvPr/>
          </p:nvCxnSpPr>
          <p:spPr>
            <a:xfrm flipV="1">
              <a:off x="-325288" y="5486400"/>
              <a:ext cx="7983388" cy="1025462"/>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7619355" y="5421178"/>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a:spLocks noChangeAspect="1"/>
          </p:cNvSpPr>
          <p:nvPr/>
        </p:nvSpPr>
        <p:spPr>
          <a:xfrm rot="20162741">
            <a:off x="2049930" y="2098977"/>
            <a:ext cx="2803416" cy="4664178"/>
          </a:xfrm>
          <a:prstGeom prst="ellipse">
            <a:avLst/>
          </a:prstGeom>
          <a:gradFill flip="none" rotWithShape="1">
            <a:gsLst>
              <a:gs pos="0">
                <a:srgbClr val="1C212B">
                  <a:alpha val="17000"/>
                </a:srgbClr>
              </a:gs>
              <a:gs pos="48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0" name="Arc 33"/>
          <p:cNvSpPr/>
          <p:nvPr/>
        </p:nvSpPr>
        <p:spPr>
          <a:xfrm>
            <a:off x="1925707" y="2357141"/>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Arc 33"/>
          <p:cNvSpPr/>
          <p:nvPr/>
        </p:nvSpPr>
        <p:spPr>
          <a:xfrm>
            <a:off x="1925707" y="256936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Arc 33"/>
          <p:cNvSpPr/>
          <p:nvPr/>
        </p:nvSpPr>
        <p:spPr>
          <a:xfrm>
            <a:off x="1925707" y="2714182"/>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6" name="Arc 33"/>
          <p:cNvSpPr/>
          <p:nvPr/>
        </p:nvSpPr>
        <p:spPr>
          <a:xfrm>
            <a:off x="1925707" y="2866486"/>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Arc 33"/>
          <p:cNvSpPr/>
          <p:nvPr/>
        </p:nvSpPr>
        <p:spPr>
          <a:xfrm flipV="1">
            <a:off x="1925707" y="3667955"/>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Arc 33"/>
          <p:cNvSpPr/>
          <p:nvPr/>
        </p:nvSpPr>
        <p:spPr>
          <a:xfrm flipV="1">
            <a:off x="1925707" y="345572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Arc 33"/>
          <p:cNvSpPr/>
          <p:nvPr/>
        </p:nvSpPr>
        <p:spPr>
          <a:xfrm flipV="1">
            <a:off x="1925707" y="3310914"/>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0" name="Arc 33"/>
          <p:cNvSpPr/>
          <p:nvPr/>
        </p:nvSpPr>
        <p:spPr>
          <a:xfrm flipV="1">
            <a:off x="1925707" y="3158610"/>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a:off x="2367716" y="3771900"/>
            <a:ext cx="7710728" cy="1"/>
          </a:xfrm>
          <a:prstGeom prst="line">
            <a:avLst/>
          </a:pr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46649" y="3399832"/>
            <a:ext cx="988766"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 name="矩形 1"/>
          <p:cNvSpPr/>
          <p:nvPr/>
        </p:nvSpPr>
        <p:spPr>
          <a:xfrm>
            <a:off x="1860432" y="2275233"/>
            <a:ext cx="163057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信道容量大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496474" y="1997799"/>
            <a:ext cx="954107"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速率高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4556170" y="1733286"/>
            <a:ext cx="377539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可同时传输几百甚至上千路信号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8510175" y="2182027"/>
            <a:ext cx="2200704"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可传输实时图象</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2106793" y="4726583"/>
            <a:ext cx="163057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抗干扰性好</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4021479" y="5048738"/>
            <a:ext cx="1467068"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通信质量高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6826671" y="5120024"/>
            <a:ext cx="1980029"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使用持续时间长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9318937" y="4511963"/>
            <a:ext cx="1647630" cy="670120"/>
          </a:xfrm>
          <a:prstGeom prst="rect">
            <a:avLst/>
          </a:prstGeom>
          <a:noFill/>
        </p:spPr>
        <p:txBody>
          <a:bodyPr wrap="square" rtlCol="0">
            <a:spAutoFit/>
          </a:bodyPr>
          <a:lstStyle/>
          <a:p>
            <a:pPr>
              <a:lnSpc>
                <a:spcPct val="130000"/>
              </a:lnSpc>
            </a:pPr>
            <a:r>
              <a:rPr lang="zh-CN" altLang="en-US" sz="32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成本高</a:t>
            </a:r>
            <a:endParaRPr lang="zh-CN" altLang="en-US" sz="32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5544605" y="3478266"/>
            <a:ext cx="1069016"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特点</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4" name="矩形 73"/>
          <p:cNvSpPr/>
          <p:nvPr/>
        </p:nvSpPr>
        <p:spPr>
          <a:xfrm>
            <a:off x="10611285" y="3493457"/>
            <a:ext cx="1037022"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通道</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6" name="椭圆 75"/>
          <p:cNvSpPr/>
          <p:nvPr/>
        </p:nvSpPr>
        <p:spPr>
          <a:xfrm>
            <a:off x="3272601" y="278070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58358" y="249850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132739" y="230846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8405607" y="250189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9154908" y="457845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888926" y="496526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2638" y="494847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460142" y="4599975"/>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40632" y="-2932754"/>
            <a:ext cx="12340266" cy="13828410"/>
            <a:chOff x="622242" y="-2932754"/>
            <a:chExt cx="11157417" cy="13828410"/>
          </a:xfrm>
        </p:grpSpPr>
        <p:sp>
          <p:nvSpPr>
            <p:cNvPr id="122" name="Arc 33"/>
            <p:cNvSpPr/>
            <p:nvPr/>
          </p:nvSpPr>
          <p:spPr>
            <a:xfrm rot="16200000">
              <a:off x="-4877523"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Arc 33"/>
            <p:cNvSpPr/>
            <p:nvPr/>
          </p:nvSpPr>
          <p:spPr>
            <a:xfrm rot="5400000" flipH="1">
              <a:off x="3451014"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3" name="组合 92"/>
          <p:cNvGrpSpPr/>
          <p:nvPr/>
        </p:nvGrpSpPr>
        <p:grpSpPr>
          <a:xfrm>
            <a:off x="3044907" y="2498232"/>
            <a:ext cx="6302106" cy="4177531"/>
            <a:chOff x="5886450" y="2914650"/>
            <a:chExt cx="5029200" cy="3333750"/>
          </a:xfrm>
        </p:grpSpPr>
        <p:pic>
          <p:nvPicPr>
            <p:cNvPr id="91" name="图片 90"/>
            <p:cNvPicPr>
              <a:picLocks noChangeAspect="1"/>
            </p:cNvPicPr>
            <p:nvPr/>
          </p:nvPicPr>
          <p:blipFill rotWithShape="1">
            <a:blip r:embed="rId1" cstate="print">
              <a:extLst>
                <a:ext uri="{28A0092B-C50C-407E-A947-70E740481C1C}">
                  <a14:useLocalDpi xmlns:a14="http://schemas.microsoft.com/office/drawing/2010/main" val="0"/>
                </a:ext>
              </a:extLst>
            </a:blip>
            <a:srcRect l="44478" t="4718" r="6633" b="46672"/>
            <a:stretch>
              <a:fillRect/>
            </a:stretch>
          </p:blipFill>
          <p:spPr>
            <a:xfrm flipH="1">
              <a:off x="5886450" y="2914650"/>
              <a:ext cx="5029200" cy="3333750"/>
            </a:xfrm>
            <a:prstGeom prst="rect">
              <a:avLst/>
            </a:prstGeom>
          </p:spPr>
        </p:pic>
        <p:sp>
          <p:nvSpPr>
            <p:cNvPr id="92" name="任意多边形 91"/>
            <p:cNvSpPr/>
            <p:nvPr/>
          </p:nvSpPr>
          <p:spPr>
            <a:xfrm>
              <a:off x="6330950" y="3302000"/>
              <a:ext cx="4076700" cy="245110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任意多边形 93"/>
          <p:cNvSpPr/>
          <p:nvPr/>
        </p:nvSpPr>
        <p:spPr>
          <a:xfrm>
            <a:off x="3529157" y="2817472"/>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3529157" y="2650464"/>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3565532" y="2483455"/>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48181" y="1323844"/>
            <a:ext cx="2218630"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最大优点是不用专门架设通信线路</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且投资也不算大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289635" y="1555745"/>
            <a:ext cx="2711116" cy="2454005"/>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第一是可靠性差</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第二是通信容量小</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话音通信质量差，</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数据传输速率低，</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最高只能达到</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1200bps</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rot="19814844">
            <a:off x="6588349" y="4791722"/>
            <a:ext cx="2653290" cy="954107"/>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8" name="直接连接符 97"/>
          <p:cNvCxnSpPr/>
          <p:nvPr/>
        </p:nvCxnSpPr>
        <p:spPr>
          <a:xfrm flipH="1">
            <a:off x="7490460" y="257776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572000" y="367504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892800" y="4034971"/>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400800" y="3135085"/>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841272" y="2819957"/>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142559" y="3448050"/>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rot="20716739">
            <a:off x="4170070" y="4281451"/>
            <a:ext cx="755220" cy="523220"/>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缺</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9" name="矩形 108"/>
          <p:cNvSpPr/>
          <p:nvPr/>
        </p:nvSpPr>
        <p:spPr>
          <a:xfrm rot="20716739">
            <a:off x="7075830" y="3180543"/>
            <a:ext cx="755220" cy="523220"/>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优</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14" name="直接连接符 113"/>
          <p:cNvCxnSpPr/>
          <p:nvPr/>
        </p:nvCxnSpPr>
        <p:spPr>
          <a:xfrm>
            <a:off x="6647669" y="4165601"/>
            <a:ext cx="0" cy="614135"/>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2116941" y="1619249"/>
            <a:ext cx="8168020" cy="4724404"/>
            <a:chOff x="2508405" y="1619249"/>
            <a:chExt cx="7385091" cy="4724404"/>
          </a:xfrm>
        </p:grpSpPr>
        <p:sp>
          <p:nvSpPr>
            <p:cNvPr id="116" name="Arc 33"/>
            <p:cNvSpPr/>
            <p:nvPr/>
          </p:nvSpPr>
          <p:spPr>
            <a:xfrm rot="16200000">
              <a:off x="629439"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Arc 33"/>
            <p:cNvSpPr/>
            <p:nvPr/>
          </p:nvSpPr>
          <p:spPr>
            <a:xfrm rot="5400000" flipH="1">
              <a:off x="7048058"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8" name="组合 127"/>
          <p:cNvGrpSpPr/>
          <p:nvPr/>
        </p:nvGrpSpPr>
        <p:grpSpPr>
          <a:xfrm>
            <a:off x="1219551" y="-763909"/>
            <a:ext cx="9962800" cy="9490720"/>
            <a:chOff x="1697032" y="-763909"/>
            <a:chExt cx="9007837" cy="9490720"/>
          </a:xfrm>
        </p:grpSpPr>
        <p:sp>
          <p:nvSpPr>
            <p:cNvPr id="121" name="Arc 33"/>
            <p:cNvSpPr/>
            <p:nvPr/>
          </p:nvSpPr>
          <p:spPr>
            <a:xfrm rot="16200000">
              <a:off x="-2077569"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Arc 33"/>
            <p:cNvSpPr/>
            <p:nvPr/>
          </p:nvSpPr>
          <p:spPr>
            <a:xfrm rot="5400000" flipH="1">
              <a:off x="4988750"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2"/>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rot="12241062">
            <a:off x="5510121" y="-5816880"/>
            <a:ext cx="11347714" cy="1134771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2241062">
            <a:off x="6227850" y="-4922174"/>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2241062">
            <a:off x="6652045" y="-5271940"/>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011182" y="2891671"/>
            <a:ext cx="4551418"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抗干扰能力强，抗多径干扰，抗衰落性能好，保密性强，功率密度谱低（功耗小），架设和移动方便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p:nvPr/>
        </p:nvSpPr>
        <p:spPr>
          <a:xfrm rot="12241062">
            <a:off x="7379691" y="-3979809"/>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505688" y="1032426"/>
            <a:ext cx="1452614" cy="1754326"/>
          </a:xfrm>
          <a:prstGeom prst="rect">
            <a:avLst/>
          </a:prstGeom>
          <a:noFill/>
        </p:spPr>
        <p:txBody>
          <a:bodyPr wrap="square" rtlCol="0">
            <a:spAutoFit/>
          </a:bodyPr>
          <a:lstStyle/>
          <a:p>
            <a:pPr algn="dist"/>
            <a:r>
              <a:rPr lang="zh-CN" altLang="en-US" sz="36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36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4860010" y="-8263180"/>
            <a:ext cx="14587780" cy="145877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十二边形 32"/>
            <p:cNvSpPr/>
            <p:nvPr/>
          </p:nvSpPr>
          <p:spPr>
            <a:xfrm>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p:cNvCxnSpPr/>
          <p:nvPr/>
        </p:nvCxnSpPr>
        <p:spPr>
          <a:xfrm flipH="1">
            <a:off x="834572" y="289560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20322" y="43243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954562" y="-2886316"/>
            <a:ext cx="6760632" cy="6760632"/>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954562" y="-2886316"/>
            <a:ext cx="8353050" cy="835305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68962" y="-3419716"/>
            <a:ext cx="11361720" cy="1136172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68962" y="-3419716"/>
            <a:ext cx="13706716" cy="13706716"/>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61312" y="-173889"/>
            <a:ext cx="2234133" cy="1091464"/>
            <a:chOff x="-161312" y="-173889"/>
            <a:chExt cx="2234133" cy="1091464"/>
          </a:xfrm>
        </p:grpSpPr>
        <p:grpSp>
          <p:nvGrpSpPr>
            <p:cNvPr id="5" name="组合 4"/>
            <p:cNvGrpSpPr/>
            <p:nvPr/>
          </p:nvGrpSpPr>
          <p:grpSpPr>
            <a:xfrm>
              <a:off x="-161312" y="-173889"/>
              <a:ext cx="2007258" cy="1091464"/>
              <a:chOff x="-161312" y="-173889"/>
              <a:chExt cx="2007258" cy="1091464"/>
            </a:xfrm>
          </p:grpSpPr>
          <p:pic>
            <p:nvPicPr>
              <p:cNvPr id="7" name="图片 6"/>
              <p:cNvPicPr>
                <a:picLocks noChangeAspect="1"/>
              </p:cNvPicPr>
              <p:nvPr/>
            </p:nvPicPr>
            <p:blipFill>
              <a:blip r:embed="rId1"/>
              <a:stretch>
                <a:fillRect/>
              </a:stretch>
            </p:blipFill>
            <p:spPr>
              <a:xfrm>
                <a:off x="-161312" y="-173889"/>
                <a:ext cx="1193210" cy="1091464"/>
              </a:xfrm>
              <a:prstGeom prst="rect">
                <a:avLst/>
              </a:prstGeom>
            </p:spPr>
          </p:pic>
          <p:sp>
            <p:nvSpPr>
              <p:cNvPr id="8" name="文本框 7"/>
              <p:cNvSpPr txBox="1"/>
              <p:nvPr/>
            </p:nvSpPr>
            <p:spPr>
              <a:xfrm>
                <a:off x="779160" y="171775"/>
                <a:ext cx="1066786"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524250" y="964519"/>
            <a:ext cx="4453398" cy="523220"/>
            <a:chOff x="3524250" y="964519"/>
            <a:chExt cx="4453398" cy="523220"/>
          </a:xfrm>
        </p:grpSpPr>
        <p:sp>
          <p:nvSpPr>
            <p:cNvPr id="21" name="文本框 20"/>
            <p:cNvSpPr txBox="1"/>
            <p:nvPr/>
          </p:nvSpPr>
          <p:spPr>
            <a:xfrm>
              <a:off x="3878365" y="964519"/>
              <a:ext cx="4099283"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设计原则、依据、目标</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39" name="椭圆 38"/>
            <p:cNvSpPr/>
            <p:nvPr/>
          </p:nvSpPr>
          <p:spPr>
            <a:xfrm>
              <a:off x="3524250" y="1085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914900" y="2610809"/>
            <a:ext cx="2849511" cy="523220"/>
            <a:chOff x="4914900" y="2610809"/>
            <a:chExt cx="2849511" cy="523220"/>
          </a:xfrm>
        </p:grpSpPr>
        <p:sp>
          <p:nvSpPr>
            <p:cNvPr id="30" name="文本框 29"/>
            <p:cNvSpPr txBox="1"/>
            <p:nvPr/>
          </p:nvSpPr>
          <p:spPr>
            <a:xfrm>
              <a:off x="5248504" y="2610809"/>
              <a:ext cx="2515907"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子站系统方案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2" name="椭圆 41"/>
            <p:cNvSpPr/>
            <p:nvPr/>
          </p:nvSpPr>
          <p:spPr>
            <a:xfrm>
              <a:off x="4914900" y="26860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953250" y="4043859"/>
            <a:ext cx="2891298" cy="523220"/>
            <a:chOff x="6953250" y="4043859"/>
            <a:chExt cx="2891298" cy="523220"/>
          </a:xfrm>
        </p:grpSpPr>
        <p:sp>
          <p:nvSpPr>
            <p:cNvPr id="26" name="文本框 25"/>
            <p:cNvSpPr txBox="1"/>
            <p:nvPr/>
          </p:nvSpPr>
          <p:spPr>
            <a:xfrm>
              <a:off x="7303869" y="4043859"/>
              <a:ext cx="2540679"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主站系统方案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3" name="椭圆 42"/>
            <p:cNvSpPr/>
            <p:nvPr/>
          </p:nvSpPr>
          <p:spPr>
            <a:xfrm>
              <a:off x="6953250" y="4133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9201150" y="5690147"/>
            <a:ext cx="2895600" cy="523220"/>
            <a:chOff x="9201150" y="5690147"/>
            <a:chExt cx="2895600" cy="523220"/>
          </a:xfrm>
        </p:grpSpPr>
        <p:sp>
          <p:nvSpPr>
            <p:cNvPr id="33" name="文本框 32"/>
            <p:cNvSpPr txBox="1"/>
            <p:nvPr/>
          </p:nvSpPr>
          <p:spPr>
            <a:xfrm>
              <a:off x="9517124" y="5690147"/>
              <a:ext cx="2579626"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通道系统方案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4" name="椭圆 43"/>
            <p:cNvSpPr/>
            <p:nvPr/>
          </p:nvSpPr>
          <p:spPr>
            <a:xfrm>
              <a:off x="9201150" y="575310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114550" y="5314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391650" y="1057275"/>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38500" y="22479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410450" y="1885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229350" y="5715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09550" y="3810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圆角矩形 5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圆角矩形 5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圆角矩形 5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圆角矩形 5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95350" y="2191688"/>
            <a:ext cx="7029450" cy="2151712"/>
            <a:chOff x="895350" y="2191688"/>
            <a:chExt cx="7029450" cy="2151712"/>
          </a:xfrm>
        </p:grpSpPr>
        <p:sp>
          <p:nvSpPr>
            <p:cNvPr id="4" name="矩形 3"/>
            <p:cNvSpPr/>
            <p:nvPr/>
          </p:nvSpPr>
          <p:spPr>
            <a:xfrm>
              <a:off x="1066800" y="2191688"/>
              <a:ext cx="6858000" cy="209288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根据以上的分析，光纤通道技术与音频电缆、载波通信技术以及扩频通信技术相比，有其明显的优越性：通信容量大，通信质量高，防雷击性能好。在地理因素、经济条件等允许的情况下，应优先考虑光纤通信技术。但鉴于资金情况，本次设计优先采用租用的中国电信</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2M</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光纤电路。</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6" name="直接连接符 5"/>
            <p:cNvCxnSpPr/>
            <p:nvPr/>
          </p:nvCxnSpPr>
          <p:spPr>
            <a:xfrm>
              <a:off x="895350" y="2228850"/>
              <a:ext cx="0" cy="2114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7479746" y="1"/>
            <a:ext cx="4883703" cy="6858000"/>
            <a:chOff x="7479746" y="1"/>
            <a:chExt cx="4883703" cy="6858000"/>
          </a:xfrm>
        </p:grpSpPr>
        <p:sp>
          <p:nvSpPr>
            <p:cNvPr id="56" name="任意多边形 55"/>
            <p:cNvSpPr/>
            <p:nvPr/>
          </p:nvSpPr>
          <p:spPr>
            <a:xfrm>
              <a:off x="765119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47974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通信方式选用</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9197198" y="1840704"/>
            <a:ext cx="2632852" cy="2632852"/>
            <a:chOff x="2635719" y="2031279"/>
            <a:chExt cx="1375404" cy="1375404"/>
          </a:xfrm>
        </p:grpSpPr>
        <p:grpSp>
          <p:nvGrpSpPr>
            <p:cNvPr id="50" name="组合 49"/>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54"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55"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51" name="组合 50"/>
            <p:cNvGrpSpPr/>
            <p:nvPr/>
          </p:nvGrpSpPr>
          <p:grpSpPr>
            <a:xfrm>
              <a:off x="2635719" y="2031279"/>
              <a:ext cx="1375404" cy="1375404"/>
              <a:chOff x="2635719" y="2031279"/>
              <a:chExt cx="1375404" cy="1375404"/>
            </a:xfrm>
          </p:grpSpPr>
          <p:sp>
            <p:nvSpPr>
              <p:cNvPr id="52" name="椭圆 51"/>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3" name="椭圆 52"/>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758260" y="304600"/>
            <a:ext cx="2091176" cy="3866348"/>
          </a:xfrm>
          <a:custGeom>
            <a:avLst/>
            <a:gdLst/>
            <a:ahLst/>
            <a:cxnLst/>
            <a:rect l="l" t="t" r="r" b="b"/>
            <a:pathLst>
              <a:path w="221847" h="410170">
                <a:moveTo>
                  <a:pt x="109937" y="234665"/>
                </a:moveTo>
                <a:cubicBezTo>
                  <a:pt x="97448" y="234665"/>
                  <a:pt x="87013" y="239677"/>
                  <a:pt x="78632" y="249701"/>
                </a:cubicBezTo>
                <a:cubicBezTo>
                  <a:pt x="70251" y="259725"/>
                  <a:pt x="66061" y="272297"/>
                  <a:pt x="66061" y="287415"/>
                </a:cubicBezTo>
                <a:cubicBezTo>
                  <a:pt x="66061" y="302205"/>
                  <a:pt x="70498" y="314694"/>
                  <a:pt x="79372" y="324883"/>
                </a:cubicBezTo>
                <a:cubicBezTo>
                  <a:pt x="88246" y="335071"/>
                  <a:pt x="98598" y="340165"/>
                  <a:pt x="110430" y="340165"/>
                </a:cubicBezTo>
                <a:cubicBezTo>
                  <a:pt x="122919" y="340165"/>
                  <a:pt x="133601" y="335235"/>
                  <a:pt x="142475" y="325376"/>
                </a:cubicBezTo>
                <a:cubicBezTo>
                  <a:pt x="151349" y="315516"/>
                  <a:pt x="155786" y="302862"/>
                  <a:pt x="155786" y="287415"/>
                </a:cubicBezTo>
                <a:cubicBezTo>
                  <a:pt x="155786" y="272297"/>
                  <a:pt x="151431" y="259725"/>
                  <a:pt x="142721" y="249701"/>
                </a:cubicBezTo>
                <a:cubicBezTo>
                  <a:pt x="134012" y="239677"/>
                  <a:pt x="123084" y="234665"/>
                  <a:pt x="109937" y="234665"/>
                </a:cubicBezTo>
                <a:close/>
                <a:moveTo>
                  <a:pt x="118318" y="0"/>
                </a:moveTo>
                <a:lnTo>
                  <a:pt x="175505" y="31552"/>
                </a:lnTo>
                <a:lnTo>
                  <a:pt x="113881" y="164167"/>
                </a:lnTo>
                <a:cubicBezTo>
                  <a:pt x="143789" y="164167"/>
                  <a:pt x="169261" y="176081"/>
                  <a:pt x="190295" y="199909"/>
                </a:cubicBezTo>
                <a:cubicBezTo>
                  <a:pt x="211329" y="223737"/>
                  <a:pt x="221847" y="253234"/>
                  <a:pt x="221847" y="288401"/>
                </a:cubicBezTo>
                <a:cubicBezTo>
                  <a:pt x="221847" y="322253"/>
                  <a:pt x="211083" y="351011"/>
                  <a:pt x="189556" y="374675"/>
                </a:cubicBezTo>
                <a:cubicBezTo>
                  <a:pt x="168028" y="398339"/>
                  <a:pt x="141982" y="410170"/>
                  <a:pt x="111416" y="410170"/>
                </a:cubicBezTo>
                <a:cubicBezTo>
                  <a:pt x="79536" y="410170"/>
                  <a:pt x="52996" y="397928"/>
                  <a:pt x="31798" y="373442"/>
                </a:cubicBezTo>
                <a:cubicBezTo>
                  <a:pt x="10599" y="348957"/>
                  <a:pt x="0" y="320774"/>
                  <a:pt x="0" y="288894"/>
                </a:cubicBezTo>
                <a:cubicBezTo>
                  <a:pt x="0" y="277062"/>
                  <a:pt x="1643" y="265066"/>
                  <a:pt x="4930" y="252906"/>
                </a:cubicBezTo>
                <a:cubicBezTo>
                  <a:pt x="8216" y="240745"/>
                  <a:pt x="15776" y="221847"/>
                  <a:pt x="27607" y="196211"/>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5" name="文本框 34"/>
          <p:cNvSpPr txBox="1"/>
          <p:nvPr/>
        </p:nvSpPr>
        <p:spPr>
          <a:xfrm>
            <a:off x="3687335" y="4578776"/>
            <a:ext cx="4440666" cy="1200329"/>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dist"/>
            <a:r>
              <a:rPr lang="zh-CN" altLang="en-US" sz="7200"/>
              <a:t>最终预算</a:t>
            </a:r>
            <a:endParaRPr lang="zh-CN" altLang="en-US" sz="7200" dirty="0"/>
          </a:p>
        </p:txBody>
      </p:sp>
      <p:sp>
        <p:nvSpPr>
          <p:cNvPr id="38" name="任意多边形 37"/>
          <p:cNvSpPr/>
          <p:nvPr/>
        </p:nvSpPr>
        <p:spPr>
          <a:xfrm>
            <a:off x="4772025" y="3324225"/>
            <a:ext cx="2238376" cy="752476"/>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4606934" y="2426474"/>
            <a:ext cx="2270116" cy="85012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46895" y="731875"/>
            <a:ext cx="1234880" cy="442044"/>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867275" y="1517183"/>
            <a:ext cx="1190625" cy="6091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159586" y="6027208"/>
            <a:ext cx="1480609" cy="523220"/>
            <a:chOff x="5266266" y="6027208"/>
            <a:chExt cx="1480609" cy="523220"/>
          </a:xfrm>
        </p:grpSpPr>
        <p:sp>
          <p:nvSpPr>
            <p:cNvPr id="100" name="L 形 99"/>
            <p:cNvSpPr/>
            <p:nvPr/>
          </p:nvSpPr>
          <p:spPr>
            <a:xfrm>
              <a:off x="526626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56484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57615" y="6027208"/>
              <a:ext cx="1300356" cy="523220"/>
            </a:xfrm>
            <a:prstGeom prst="rect">
              <a:avLst/>
            </a:prstGeom>
          </p:spPr>
          <p:txBody>
            <a:bodyPr wrap="none">
              <a:spAutoFit/>
            </a:bodyPr>
            <a:lstStyle/>
            <a:p>
              <a:r>
                <a:rPr lang="en-US" altLang="zh-CN" sz="2800">
                  <a:solidFill>
                    <a:schemeClr val="bg1"/>
                  </a:solidFill>
                </a:rPr>
                <a:t>budget</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31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5800112" cy="1091464"/>
            <a:chOff x="-161312" y="-173889"/>
            <a:chExt cx="5800112" cy="1091464"/>
          </a:xfrm>
        </p:grpSpPr>
        <p:grpSp>
          <p:nvGrpSpPr>
            <p:cNvPr id="15" name="组合 14"/>
            <p:cNvGrpSpPr/>
            <p:nvPr/>
          </p:nvGrpSpPr>
          <p:grpSpPr>
            <a:xfrm>
              <a:off x="-161312" y="-173889"/>
              <a:ext cx="5742962" cy="1091464"/>
              <a:chOff x="-161312" y="-173889"/>
              <a:chExt cx="574296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480249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调度自动化系统费用概算</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5661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6153584" y="2635824"/>
            <a:ext cx="4974199" cy="169277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马尔康自动化系统建设预期设计建设</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个主站、子站</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个、通信通道</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个（包括县、地调转发通道），工程总投资概算为 </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130.63 </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a:spLocks noChangeAspect="1"/>
          </p:cNvSpPr>
          <p:nvPr/>
        </p:nvSpPr>
        <p:spPr>
          <a:xfrm rot="19255319">
            <a:off x="1168786" y="1869881"/>
            <a:ext cx="3451764" cy="3451768"/>
          </a:xfrm>
          <a:prstGeom prst="ellipse">
            <a:avLst/>
          </a:pr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68986" y="2541422"/>
            <a:ext cx="2236510" cy="584775"/>
          </a:xfrm>
          <a:prstGeom prst="rect">
            <a:avLst/>
          </a:prstGeom>
        </p:spPr>
        <p:txBody>
          <a:bodyPr wrap="none">
            <a:spAutoFit/>
          </a:bodyPr>
          <a:lstStyle/>
          <a:p>
            <a:r>
              <a:rPr lang="zh-CN" altLang="en-US"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总投资概算</a:t>
            </a:r>
            <a:endParaRPr lang="zh-CN" altLang="en-US" sz="3200" dirty="0"/>
          </a:p>
        </p:txBody>
      </p:sp>
      <p:sp>
        <p:nvSpPr>
          <p:cNvPr id="6" name="矩形 5"/>
          <p:cNvSpPr/>
          <p:nvPr/>
        </p:nvSpPr>
        <p:spPr>
          <a:xfrm>
            <a:off x="1145378" y="3455821"/>
            <a:ext cx="3631122" cy="584775"/>
          </a:xfrm>
          <a:prstGeom prst="rect">
            <a:avLst/>
          </a:prstGeom>
        </p:spPr>
        <p:txBody>
          <a:bodyPr wrap="none">
            <a:spAutoFit/>
          </a:bodyPr>
          <a:lstStyle/>
          <a:p>
            <a:r>
              <a:rPr lang="en-US" altLang="zh-CN"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130.63 </a:t>
            </a:r>
            <a:r>
              <a:rPr lang="zh-CN" altLang="en-US"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3200" dirty="0"/>
          </a:p>
        </p:txBody>
      </p:sp>
      <p:cxnSp>
        <p:nvCxnSpPr>
          <p:cNvPr id="25" name="直接连接符 24"/>
          <p:cNvCxnSpPr/>
          <p:nvPr/>
        </p:nvCxnSpPr>
        <p:spPr>
          <a:xfrm flipV="1">
            <a:off x="1782305" y="1067446"/>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595607" y="819474"/>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890793" y="3965630"/>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73437" y="3888139"/>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007390" y="2803259"/>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246536" y="2136832"/>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859078" y="3671164"/>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068423" y="6019800"/>
            <a:ext cx="15700425" cy="20628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2645055" y="5942508"/>
            <a:ext cx="16687822" cy="21009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559371" y="2758698"/>
            <a:ext cx="139485" cy="4107051"/>
            <a:chOff x="5749871" y="2758698"/>
            <a:chExt cx="139485" cy="4107051"/>
          </a:xfrm>
        </p:grpSpPr>
        <p:cxnSp>
          <p:nvCxnSpPr>
            <p:cNvPr id="33" name="直接连接符 32"/>
            <p:cNvCxnSpPr/>
            <p:nvPr/>
          </p:nvCxnSpPr>
          <p:spPr>
            <a:xfrm flipH="1">
              <a:off x="5749871" y="2758698"/>
              <a:ext cx="26327" cy="41070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63034" y="2758698"/>
              <a:ext cx="126322" cy="1565329"/>
            </a:xfrm>
            <a:prstGeom prst="rect">
              <a:avLst/>
            </a:prstGeom>
            <a:gradFill>
              <a:gsLst>
                <a:gs pos="4000">
                  <a:schemeClr val="bg1">
                    <a:lumMod val="95000"/>
                  </a:schemeClr>
                </a:gs>
                <a:gs pos="100000">
                  <a:srgbClr val="22273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3" name="直接连接符 42"/>
          <p:cNvCxnSpPr/>
          <p:nvPr/>
        </p:nvCxnSpPr>
        <p:spPr>
          <a:xfrm flipH="1">
            <a:off x="11040637" y="60443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684176" y="6090834"/>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9611887" y="63110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173487" y="61395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6354337" y="63491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20287" y="6063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430037" y="6482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211337" y="61776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763287" y="6101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744487" y="6444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2007258" cy="1091464"/>
              <a:chOff x="-161312" y="-173889"/>
              <a:chExt cx="2007258" cy="1091464"/>
            </a:xfrm>
          </p:grpSpPr>
          <p:pic>
            <p:nvPicPr>
              <p:cNvPr id="28" name="图片 27"/>
              <p:cNvPicPr>
                <a:picLocks noChangeAspect="1"/>
              </p:cNvPicPr>
              <p:nvPr/>
            </p:nvPicPr>
            <p:blipFill>
              <a:blip r:embed="rId1"/>
              <a:stretch>
                <a:fillRect/>
              </a:stretch>
            </p:blipFill>
            <p:spPr>
              <a:xfrm>
                <a:off x="-161312" y="-173889"/>
                <a:ext cx="1193210" cy="1091464"/>
              </a:xfrm>
              <a:prstGeom prst="rect">
                <a:avLst/>
              </a:prstGeom>
            </p:spPr>
          </p:pic>
          <p:sp>
            <p:nvSpPr>
              <p:cNvPr id="30" name="文本框 29"/>
              <p:cNvSpPr txBox="1"/>
              <p:nvPr/>
            </p:nvSpPr>
            <p:spPr>
              <a:xfrm>
                <a:off x="779160" y="171775"/>
                <a:ext cx="1066786"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278054" y="971033"/>
            <a:ext cx="1849155"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可靠性要求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6798186" y="2211401"/>
            <a:ext cx="171563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开放性要求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805219" y="3267644"/>
            <a:ext cx="171563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安全性要求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7" name="组合 16"/>
          <p:cNvGrpSpPr/>
          <p:nvPr/>
        </p:nvGrpSpPr>
        <p:grpSpPr>
          <a:xfrm>
            <a:off x="2921165" y="3741243"/>
            <a:ext cx="6349670" cy="6178216"/>
            <a:chOff x="3952284" y="4892202"/>
            <a:chExt cx="4643362" cy="4517982"/>
          </a:xfrm>
        </p:grpSpPr>
        <p:sp>
          <p:nvSpPr>
            <p:cNvPr id="10" name="十二边形 9"/>
            <p:cNvSpPr/>
            <p:nvPr/>
          </p:nvSpPr>
          <p:spPr>
            <a:xfrm rot="21189990">
              <a:off x="4088653" y="4965881"/>
              <a:ext cx="4370624" cy="4370624"/>
            </a:xfrm>
            <a:prstGeom prst="dodecagon">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6" name="组合 15"/>
            <p:cNvGrpSpPr/>
            <p:nvPr/>
          </p:nvGrpSpPr>
          <p:grpSpPr>
            <a:xfrm>
              <a:off x="3952284" y="4892202"/>
              <a:ext cx="4643362" cy="4517982"/>
              <a:chOff x="6735839" y="1468726"/>
              <a:chExt cx="4643362" cy="4517982"/>
            </a:xfrm>
          </p:grpSpPr>
          <p:grpSp>
            <p:nvGrpSpPr>
              <p:cNvPr id="46" name="组合 45"/>
              <p:cNvGrpSpPr/>
              <p:nvPr/>
            </p:nvGrpSpPr>
            <p:grpSpPr>
              <a:xfrm>
                <a:off x="6968335" y="1714164"/>
                <a:ext cx="4177158" cy="4177158"/>
                <a:chOff x="4775200" y="2108200"/>
                <a:chExt cx="2641600" cy="2641600"/>
              </a:xfrm>
              <a:effectLst>
                <a:outerShdw blurRad="317500" sx="107000" sy="107000" algn="ctr" rotWithShape="0">
                  <a:srgbClr val="B0D3F2">
                    <a:alpha val="38000"/>
                  </a:srgbClr>
                </a:outerShdw>
              </a:effectLst>
            </p:grpSpPr>
            <p:sp>
              <p:nvSpPr>
                <p:cNvPr id="47" name="椭圆 46"/>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775200" y="2108200"/>
                  <a:ext cx="2641600" cy="2641600"/>
                  <a:chOff x="4772025" y="2146300"/>
                  <a:chExt cx="2641600" cy="2641600"/>
                </a:xfrm>
              </p:grpSpPr>
              <p:sp>
                <p:nvSpPr>
                  <p:cNvPr id="49" name="闪电形 48"/>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735839" y="1468726"/>
                <a:ext cx="4643362" cy="4517982"/>
                <a:chOff x="420159" y="3285031"/>
                <a:chExt cx="3863522" cy="3759200"/>
              </a:xfrm>
            </p:grpSpPr>
            <p:grpSp>
              <p:nvGrpSpPr>
                <p:cNvPr id="61" name="组合 60"/>
                <p:cNvGrpSpPr/>
                <p:nvPr/>
              </p:nvGrpSpPr>
              <p:grpSpPr>
                <a:xfrm>
                  <a:off x="509027" y="3353436"/>
                  <a:ext cx="3723640" cy="3591560"/>
                  <a:chOff x="619760" y="1587500"/>
                  <a:chExt cx="3723640" cy="3591560"/>
                </a:xfrm>
              </p:grpSpPr>
              <p:grpSp>
                <p:nvGrpSpPr>
                  <p:cNvPr id="80" name="组合 79"/>
                  <p:cNvGrpSpPr/>
                  <p:nvPr/>
                </p:nvGrpSpPr>
                <p:grpSpPr>
                  <a:xfrm>
                    <a:off x="619760" y="1587500"/>
                    <a:ext cx="3723640" cy="3591560"/>
                    <a:chOff x="619760" y="1587500"/>
                    <a:chExt cx="3723640" cy="3591560"/>
                  </a:xfrm>
                </p:grpSpPr>
                <p:grpSp>
                  <p:nvGrpSpPr>
                    <p:cNvPr id="82" name="组合 81"/>
                    <p:cNvGrpSpPr/>
                    <p:nvPr/>
                  </p:nvGrpSpPr>
                  <p:grpSpPr>
                    <a:xfrm>
                      <a:off x="619760" y="1587500"/>
                      <a:ext cx="3723640" cy="3591560"/>
                      <a:chOff x="619760" y="1587500"/>
                      <a:chExt cx="3723640" cy="3591560"/>
                    </a:xfrm>
                  </p:grpSpPr>
                  <p:sp>
                    <p:nvSpPr>
                      <p:cNvPr id="85" name="任意多边形 84"/>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88"/>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任意多边形 80"/>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0159" y="3285031"/>
                  <a:ext cx="3863522" cy="3759200"/>
                  <a:chOff x="531586" y="1485900"/>
                  <a:chExt cx="3863522" cy="3759200"/>
                </a:xfrm>
                <a:solidFill>
                  <a:schemeClr val="bg1">
                    <a:lumMod val="95000"/>
                  </a:schemeClr>
                </a:solidFill>
              </p:grpSpPr>
              <p:sp>
                <p:nvSpPr>
                  <p:cNvPr id="64" name="椭圆 63"/>
                  <p:cNvSpPr/>
                  <p:nvPr/>
                </p:nvSpPr>
                <p:spPr>
                  <a:xfrm>
                    <a:off x="2654300" y="14859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587500" y="50927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242708" y="31242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1586" y="38100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76086" y="213076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30152" y="46710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95152" y="24866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87252" y="383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739552" y="4404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418752" y="41122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279052" y="32867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214884" y="3261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79152" y="256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9" name="组合 98"/>
          <p:cNvGrpSpPr/>
          <p:nvPr/>
        </p:nvGrpSpPr>
        <p:grpSpPr>
          <a:xfrm>
            <a:off x="3914396" y="5201034"/>
            <a:ext cx="4465232" cy="822959"/>
            <a:chOff x="4788166" y="3188369"/>
            <a:chExt cx="2611254" cy="481263"/>
          </a:xfrm>
        </p:grpSpPr>
        <p:grpSp>
          <p:nvGrpSpPr>
            <p:cNvPr id="100" name="组合 99"/>
            <p:cNvGrpSpPr/>
            <p:nvPr/>
          </p:nvGrpSpPr>
          <p:grpSpPr>
            <a:xfrm>
              <a:off x="4792580" y="3188369"/>
              <a:ext cx="2606840" cy="481263"/>
              <a:chOff x="4471458" y="3197226"/>
              <a:chExt cx="3302000" cy="609600"/>
            </a:xfrm>
          </p:grpSpPr>
          <p:sp>
            <p:nvSpPr>
              <p:cNvPr id="102" name="矩形 101"/>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788166" y="3210467"/>
              <a:ext cx="2610854" cy="449966"/>
            </a:xfrm>
            <a:prstGeom prst="rect">
              <a:avLst/>
            </a:prstGeom>
            <a:noFill/>
          </p:spPr>
          <p:txBody>
            <a:bodyPr wrap="square" rtlCol="0">
              <a:spAutoFit/>
            </a:bodyPr>
            <a:lstStyle/>
            <a:p>
              <a:pPr algn="dist"/>
              <a:r>
                <a:rPr lang="zh-CN" altLang="en-US" sz="4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系统总要求</a:t>
              </a:r>
              <a:endPar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23" name="组合 22"/>
          <p:cNvGrpSpPr/>
          <p:nvPr/>
        </p:nvGrpSpPr>
        <p:grpSpPr>
          <a:xfrm>
            <a:off x="1946242" y="2654710"/>
            <a:ext cx="8271114" cy="8271114"/>
            <a:chOff x="1946242" y="2654710"/>
            <a:chExt cx="8271114" cy="8271114"/>
          </a:xfrm>
        </p:grpSpPr>
        <p:sp>
          <p:nvSpPr>
            <p:cNvPr id="18" name="椭圆 17"/>
            <p:cNvSpPr/>
            <p:nvPr/>
          </p:nvSpPr>
          <p:spPr>
            <a:xfrm rot="21096714">
              <a:off x="1946242" y="2654710"/>
              <a:ext cx="8271114" cy="827111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65525" y="33940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52091" y="1660559"/>
            <a:ext cx="10259416" cy="10259416"/>
            <a:chOff x="952091" y="1660559"/>
            <a:chExt cx="10259416" cy="10259416"/>
          </a:xfrm>
        </p:grpSpPr>
        <p:sp>
          <p:nvSpPr>
            <p:cNvPr id="105" name="椭圆 104"/>
            <p:cNvSpPr/>
            <p:nvPr/>
          </p:nvSpPr>
          <p:spPr>
            <a:xfrm rot="21287918">
              <a:off x="952091" y="1660559"/>
              <a:ext cx="10259416" cy="10259416"/>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632825" y="23145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195" y="716663"/>
            <a:ext cx="12147208" cy="12147208"/>
            <a:chOff x="8195" y="716663"/>
            <a:chExt cx="12147208" cy="12147208"/>
          </a:xfrm>
        </p:grpSpPr>
        <p:sp>
          <p:nvSpPr>
            <p:cNvPr id="106" name="椭圆 105"/>
            <p:cNvSpPr/>
            <p:nvPr/>
          </p:nvSpPr>
          <p:spPr>
            <a:xfrm rot="452723">
              <a:off x="8195" y="716663"/>
              <a:ext cx="12147208" cy="1214720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035425" y="9937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3031512" cy="1091464"/>
            <a:chOff x="-161312" y="-173889"/>
            <a:chExt cx="3031512" cy="1091464"/>
          </a:xfrm>
        </p:grpSpPr>
        <p:grpSp>
          <p:nvGrpSpPr>
            <p:cNvPr id="3" name="组合 2"/>
            <p:cNvGrpSpPr/>
            <p:nvPr/>
          </p:nvGrpSpPr>
          <p:grpSpPr>
            <a:xfrm>
              <a:off x="-161312" y="-173889"/>
              <a:ext cx="3031512" cy="1091464"/>
              <a:chOff x="-161312" y="-173889"/>
              <a:chExt cx="3031512" cy="1091464"/>
            </a:xfrm>
          </p:grpSpPr>
          <p:pic>
            <p:nvPicPr>
              <p:cNvPr id="5" name="图片 4"/>
              <p:cNvPicPr>
                <a:picLocks noChangeAspect="1"/>
              </p:cNvPicPr>
              <p:nvPr/>
            </p:nvPicPr>
            <p:blipFill>
              <a:blip r:embed="rId1"/>
              <a:stretch>
                <a:fillRect/>
              </a:stretch>
            </p:blipFill>
            <p:spPr>
              <a:xfrm>
                <a:off x="-161312" y="-173889"/>
                <a:ext cx="1193210" cy="1091464"/>
              </a:xfrm>
              <a:prstGeom prst="rect">
                <a:avLst/>
              </a:prstGeom>
            </p:spPr>
          </p:pic>
          <p:sp>
            <p:nvSpPr>
              <p:cNvPr id="6" name="文本框 5"/>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设计原则</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7804151" y="5512355"/>
            <a:ext cx="3244312"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满足电网</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5~10</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年的发展需要</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4763409" y="1788933"/>
            <a:ext cx="3244312"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具备远景年要求的扩充能力</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028674" y="3710404"/>
            <a:ext cx="2214727"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系统间安全隔离</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044016" y="4087313"/>
            <a:ext cx="1826868"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降低工程造价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9240863" y="1321526"/>
            <a:ext cx="266614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适应电网的发展需求</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582602" y="4293214"/>
            <a:ext cx="3376938"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满足安全调度、经济运行</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2617107" y="5012418"/>
            <a:ext cx="4471106"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最大限度利用电网的电力信息基础设施</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684442" y="2639595"/>
            <a:ext cx="3244313"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充分利用原有系统设备</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5" name="组合 24"/>
          <p:cNvGrpSpPr/>
          <p:nvPr/>
        </p:nvGrpSpPr>
        <p:grpSpPr>
          <a:xfrm>
            <a:off x="323850" y="2971800"/>
            <a:ext cx="914400" cy="914400"/>
            <a:chOff x="4775200" y="2108200"/>
            <a:chExt cx="2641600" cy="2641600"/>
          </a:xfrm>
          <a:effectLst>
            <a:outerShdw blurRad="317500" sx="107000" sy="107000" algn="ctr" rotWithShape="0">
              <a:srgbClr val="B0D3F2">
                <a:alpha val="38000"/>
              </a:srgbClr>
            </a:outerShdw>
          </a:effectLst>
        </p:grpSpPr>
        <p:sp>
          <p:nvSpPr>
            <p:cNvPr id="26" name="椭圆 25"/>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775200" y="2108200"/>
              <a:ext cx="2641600" cy="2641600"/>
              <a:chOff x="4772025" y="2146300"/>
              <a:chExt cx="2641600" cy="2641600"/>
            </a:xfrm>
          </p:grpSpPr>
          <p:sp>
            <p:nvSpPr>
              <p:cNvPr id="28" name="闪电形 27"/>
              <p:cNvSpPr/>
              <p:nvPr/>
            </p:nvSpPr>
            <p:spPr>
              <a:xfrm>
                <a:off x="5193947" y="2623256"/>
                <a:ext cx="1687689" cy="1687689"/>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椭圆 28"/>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矩形 29"/>
          <p:cNvSpPr/>
          <p:nvPr/>
        </p:nvSpPr>
        <p:spPr>
          <a:xfrm>
            <a:off x="1664304" y="2356391"/>
            <a:ext cx="3804860" cy="369332"/>
          </a:xfrm>
          <a:prstGeom prst="rect">
            <a:avLst/>
          </a:prstGeom>
        </p:spPr>
        <p:txBody>
          <a:bodyPr wrap="square">
            <a:spAutoFit/>
          </a:bodyPr>
          <a:lstStyle/>
          <a:p>
            <a:r>
              <a:rPr lang="zh-CN" altLang="en-US"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保证电网的安全、优质、经济运行</a:t>
            </a:r>
            <a:endParaRPr lang="zh-CN" altLang="en-US" dirty="0"/>
          </a:p>
        </p:txBody>
      </p:sp>
      <p:cxnSp>
        <p:nvCxnSpPr>
          <p:cNvPr id="32" name="直接连接符 31"/>
          <p:cNvCxnSpPr>
            <a:stCxn id="29" idx="6"/>
          </p:cNvCxnSpPr>
          <p:nvPr/>
        </p:nvCxnSpPr>
        <p:spPr>
          <a:xfrm>
            <a:off x="1238250" y="3429000"/>
            <a:ext cx="10915650" cy="0"/>
          </a:xfrm>
          <a:prstGeom prst="line">
            <a:avLst/>
          </a:prstGeom>
          <a:ln w="28575">
            <a:gradFill flip="none" rotWithShape="1">
              <a:gsLst>
                <a:gs pos="0">
                  <a:srgbClr val="687F95"/>
                </a:gs>
                <a:gs pos="51100">
                  <a:schemeClr val="bg1">
                    <a:lumMod val="95000"/>
                  </a:schemeClr>
                </a:gs>
                <a:gs pos="100000">
                  <a:srgbClr val="080E1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3" name="任意多边形 52"/>
          <p:cNvSpPr/>
          <p:nvPr/>
        </p:nvSpPr>
        <p:spPr>
          <a:xfrm>
            <a:off x="8115300" y="1981200"/>
            <a:ext cx="914400" cy="342900"/>
          </a:xfrm>
          <a:custGeom>
            <a:avLst/>
            <a:gdLst>
              <a:gd name="connsiteX0" fmla="*/ 0 w 914400"/>
              <a:gd name="connsiteY0" fmla="*/ 342900 h 342900"/>
              <a:gd name="connsiteX1" fmla="*/ 355600 w 914400"/>
              <a:gd name="connsiteY1" fmla="*/ 342900 h 342900"/>
              <a:gd name="connsiteX2" fmla="*/ 495300 w 914400"/>
              <a:gd name="connsiteY2" fmla="*/ 0 h 342900"/>
              <a:gd name="connsiteX3" fmla="*/ 914400 w 914400"/>
              <a:gd name="connsiteY3" fmla="*/ 0 h 342900"/>
            </a:gdLst>
            <a:ahLst/>
            <a:cxnLst>
              <a:cxn ang="0">
                <a:pos x="connsiteX0" y="connsiteY0"/>
              </a:cxn>
              <a:cxn ang="0">
                <a:pos x="connsiteX1" y="connsiteY1"/>
              </a:cxn>
              <a:cxn ang="0">
                <a:pos x="connsiteX2" y="connsiteY2"/>
              </a:cxn>
              <a:cxn ang="0">
                <a:pos x="connsiteX3" y="connsiteY3"/>
              </a:cxn>
            </a:cxnLst>
            <a:rect l="l" t="t" r="r" b="b"/>
            <a:pathLst>
              <a:path w="914400" h="342900">
                <a:moveTo>
                  <a:pt x="0" y="342900"/>
                </a:moveTo>
                <a:lnTo>
                  <a:pt x="355600" y="342900"/>
                </a:lnTo>
                <a:lnTo>
                  <a:pt x="495300" y="0"/>
                </a:lnTo>
                <a:lnTo>
                  <a:pt x="9144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5" name="任意多边形 54"/>
          <p:cNvSpPr/>
          <p:nvPr/>
        </p:nvSpPr>
        <p:spPr>
          <a:xfrm>
            <a:off x="5626100" y="2654300"/>
            <a:ext cx="1054100" cy="355600"/>
          </a:xfrm>
          <a:custGeom>
            <a:avLst/>
            <a:gdLst>
              <a:gd name="connsiteX0" fmla="*/ 0 w 1054100"/>
              <a:gd name="connsiteY0" fmla="*/ 355600 h 355600"/>
              <a:gd name="connsiteX1" fmla="*/ 825500 w 1054100"/>
              <a:gd name="connsiteY1" fmla="*/ 355600 h 355600"/>
              <a:gd name="connsiteX2" fmla="*/ 1054100 w 1054100"/>
              <a:gd name="connsiteY2" fmla="*/ 0 h 355600"/>
            </a:gdLst>
            <a:ahLst/>
            <a:cxnLst>
              <a:cxn ang="0">
                <a:pos x="connsiteX0" y="connsiteY0"/>
              </a:cxn>
              <a:cxn ang="0">
                <a:pos x="connsiteX1" y="connsiteY1"/>
              </a:cxn>
              <a:cxn ang="0">
                <a:pos x="connsiteX2" y="connsiteY2"/>
              </a:cxn>
            </a:cxnLst>
            <a:rect l="l" t="t" r="r" b="b"/>
            <a:pathLst>
              <a:path w="1054100" h="355600">
                <a:moveTo>
                  <a:pt x="0" y="355600"/>
                </a:moveTo>
                <a:lnTo>
                  <a:pt x="825500" y="355600"/>
                </a:lnTo>
                <a:lnTo>
                  <a:pt x="1054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7653867" y="1454785"/>
            <a:ext cx="1613958" cy="1948815"/>
            <a:chOff x="7653867" y="1454785"/>
            <a:chExt cx="1613958" cy="1948815"/>
          </a:xfrm>
        </p:grpSpPr>
        <p:sp>
          <p:nvSpPr>
            <p:cNvPr id="39" name="任意多边形 38"/>
            <p:cNvSpPr/>
            <p:nvPr/>
          </p:nvSpPr>
          <p:spPr>
            <a:xfrm>
              <a:off x="7653867" y="1490133"/>
              <a:ext cx="1537985" cy="1913467"/>
            </a:xfrm>
            <a:custGeom>
              <a:avLst/>
              <a:gdLst>
                <a:gd name="connsiteX0" fmla="*/ 0 w 2726266"/>
                <a:gd name="connsiteY0" fmla="*/ 1913467 h 1913467"/>
                <a:gd name="connsiteX1" fmla="*/ 1270000 w 2726266"/>
                <a:gd name="connsiteY1" fmla="*/ 0 h 1913467"/>
                <a:gd name="connsiteX2" fmla="*/ 2726266 w 2726266"/>
                <a:gd name="connsiteY2" fmla="*/ 0 h 1913467"/>
                <a:gd name="connsiteX0-1" fmla="*/ 0 w 2317258"/>
                <a:gd name="connsiteY0-2" fmla="*/ 1913467 h 1913467"/>
                <a:gd name="connsiteX1-3" fmla="*/ 1270000 w 2317258"/>
                <a:gd name="connsiteY1-4" fmla="*/ 0 h 1913467"/>
                <a:gd name="connsiteX2-5" fmla="*/ 2317258 w 2317258"/>
                <a:gd name="connsiteY2-6" fmla="*/ 4763 h 1913467"/>
              </a:gdLst>
              <a:ahLst/>
              <a:cxnLst>
                <a:cxn ang="0">
                  <a:pos x="connsiteX0-1" y="connsiteY0-2"/>
                </a:cxn>
                <a:cxn ang="0">
                  <a:pos x="connsiteX1-3" y="connsiteY1-4"/>
                </a:cxn>
                <a:cxn ang="0">
                  <a:pos x="connsiteX2-5" y="connsiteY2-6"/>
                </a:cxn>
              </a:cxnLst>
              <a:rect l="l" t="t" r="r" b="b"/>
              <a:pathLst>
                <a:path w="2317258" h="1913467">
                  <a:moveTo>
                    <a:pt x="0" y="1913467"/>
                  </a:moveTo>
                  <a:lnTo>
                    <a:pt x="1270000" y="0"/>
                  </a:lnTo>
                  <a:lnTo>
                    <a:pt x="2317258" y="4763"/>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p:cNvSpPr/>
            <p:nvPr/>
          </p:nvSpPr>
          <p:spPr>
            <a:xfrm>
              <a:off x="9194165" y="145478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08539" y="2808605"/>
            <a:ext cx="801756" cy="262255"/>
            <a:chOff x="7908539" y="2808605"/>
            <a:chExt cx="801756" cy="262255"/>
          </a:xfrm>
        </p:grpSpPr>
        <p:grpSp>
          <p:nvGrpSpPr>
            <p:cNvPr id="58" name="组合 57"/>
            <p:cNvGrpSpPr/>
            <p:nvPr/>
          </p:nvGrpSpPr>
          <p:grpSpPr>
            <a:xfrm>
              <a:off x="7908539" y="2845100"/>
              <a:ext cx="717301" cy="225760"/>
              <a:chOff x="7908539" y="2845100"/>
              <a:chExt cx="908436" cy="130765"/>
            </a:xfrm>
          </p:grpSpPr>
          <p:cxnSp>
            <p:nvCxnSpPr>
              <p:cNvPr id="41" name="直接连接符 40"/>
              <p:cNvCxnSpPr/>
              <p:nvPr/>
            </p:nvCxnSpPr>
            <p:spPr>
              <a:xfrm>
                <a:off x="7908539" y="2845100"/>
                <a:ext cx="908436"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任意多边形 53"/>
              <p:cNvSpPr/>
              <p:nvPr/>
            </p:nvSpPr>
            <p:spPr>
              <a:xfrm>
                <a:off x="7975600" y="2846387"/>
                <a:ext cx="241300" cy="129478"/>
              </a:xfrm>
              <a:custGeom>
                <a:avLst/>
                <a:gdLst>
                  <a:gd name="connsiteX0" fmla="*/ 101600 w 520700"/>
                  <a:gd name="connsiteY0" fmla="*/ 0 h 279400"/>
                  <a:gd name="connsiteX1" fmla="*/ 0 w 520700"/>
                  <a:gd name="connsiteY1" fmla="*/ 279400 h 279400"/>
                  <a:gd name="connsiteX2" fmla="*/ 520700 w 520700"/>
                  <a:gd name="connsiteY2" fmla="*/ 279400 h 279400"/>
                </a:gdLst>
                <a:ahLst/>
                <a:cxnLst>
                  <a:cxn ang="0">
                    <a:pos x="connsiteX0" y="connsiteY0"/>
                  </a:cxn>
                  <a:cxn ang="0">
                    <a:pos x="connsiteX1" y="connsiteY1"/>
                  </a:cxn>
                  <a:cxn ang="0">
                    <a:pos x="connsiteX2" y="connsiteY2"/>
                  </a:cxn>
                </a:cxnLst>
                <a:rect l="l" t="t" r="r" b="b"/>
                <a:pathLst>
                  <a:path w="520700" h="279400">
                    <a:moveTo>
                      <a:pt x="101600" y="0"/>
                    </a:moveTo>
                    <a:lnTo>
                      <a:pt x="0" y="279400"/>
                    </a:lnTo>
                    <a:lnTo>
                      <a:pt x="520700" y="2794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1" name="椭圆 60"/>
            <p:cNvSpPr/>
            <p:nvPr/>
          </p:nvSpPr>
          <p:spPr>
            <a:xfrm>
              <a:off x="8636635" y="280860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7188503" y="4221842"/>
            <a:ext cx="1441306" cy="320885"/>
            <a:chOff x="7188503" y="4221842"/>
            <a:chExt cx="1441306" cy="320885"/>
          </a:xfrm>
        </p:grpSpPr>
        <p:grpSp>
          <p:nvGrpSpPr>
            <p:cNvPr id="57" name="组合 56"/>
            <p:cNvGrpSpPr/>
            <p:nvPr/>
          </p:nvGrpSpPr>
          <p:grpSpPr>
            <a:xfrm>
              <a:off x="7188503" y="4221842"/>
              <a:ext cx="1374926" cy="320885"/>
              <a:chOff x="7203017" y="4483100"/>
              <a:chExt cx="1374926" cy="320885"/>
            </a:xfrm>
          </p:grpSpPr>
          <p:sp>
            <p:nvSpPr>
              <p:cNvPr id="44" name="任意多边形 43"/>
              <p:cNvSpPr/>
              <p:nvPr/>
            </p:nvSpPr>
            <p:spPr>
              <a:xfrm>
                <a:off x="7203017" y="4758266"/>
                <a:ext cx="1374926" cy="45719"/>
              </a:xfrm>
              <a:custGeom>
                <a:avLst/>
                <a:gdLst>
                  <a:gd name="connsiteX0" fmla="*/ 0 w 2472266"/>
                  <a:gd name="connsiteY0" fmla="*/ 0 h 0"/>
                  <a:gd name="connsiteX1" fmla="*/ 2472266 w 2472266"/>
                  <a:gd name="connsiteY1" fmla="*/ 0 h 0"/>
                </a:gdLst>
                <a:ahLst/>
                <a:cxnLst>
                  <a:cxn ang="0">
                    <a:pos x="connsiteX0" y="connsiteY0"/>
                  </a:cxn>
                  <a:cxn ang="0">
                    <a:pos x="connsiteX1" y="connsiteY1"/>
                  </a:cxn>
                </a:cxnLst>
                <a:rect l="l" t="t" r="r" b="b"/>
                <a:pathLst>
                  <a:path w="2472266">
                    <a:moveTo>
                      <a:pt x="0" y="0"/>
                    </a:moveTo>
                    <a:lnTo>
                      <a:pt x="2472266"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任意多边形 51"/>
              <p:cNvSpPr/>
              <p:nvPr/>
            </p:nvSpPr>
            <p:spPr>
              <a:xfrm>
                <a:off x="7416800" y="4483100"/>
                <a:ext cx="673100" cy="279400"/>
              </a:xfrm>
              <a:custGeom>
                <a:avLst/>
                <a:gdLst>
                  <a:gd name="connsiteX0" fmla="*/ 0 w 673100"/>
                  <a:gd name="connsiteY0" fmla="*/ 279400 h 279400"/>
                  <a:gd name="connsiteX1" fmla="*/ 76200 w 673100"/>
                  <a:gd name="connsiteY1" fmla="*/ 0 h 279400"/>
                  <a:gd name="connsiteX2" fmla="*/ 673100 w 673100"/>
                  <a:gd name="connsiteY2" fmla="*/ 0 h 279400"/>
                </a:gdLst>
                <a:ahLst/>
                <a:cxnLst>
                  <a:cxn ang="0">
                    <a:pos x="connsiteX0" y="connsiteY0"/>
                  </a:cxn>
                  <a:cxn ang="0">
                    <a:pos x="connsiteX1" y="connsiteY1"/>
                  </a:cxn>
                  <a:cxn ang="0">
                    <a:pos x="connsiteX2" y="connsiteY2"/>
                  </a:cxn>
                </a:cxnLst>
                <a:rect l="l" t="t" r="r" b="b"/>
                <a:pathLst>
                  <a:path w="673100" h="279400">
                    <a:moveTo>
                      <a:pt x="0" y="279400"/>
                    </a:moveTo>
                    <a:lnTo>
                      <a:pt x="76200" y="0"/>
                    </a:lnTo>
                    <a:lnTo>
                      <a:pt x="673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2" name="椭圆 61"/>
            <p:cNvSpPr/>
            <p:nvPr/>
          </p:nvSpPr>
          <p:spPr>
            <a:xfrm>
              <a:off x="8556149" y="44621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6976533" y="3471333"/>
            <a:ext cx="884926" cy="2270972"/>
            <a:chOff x="6976533" y="3471333"/>
            <a:chExt cx="884926" cy="2270972"/>
          </a:xfrm>
        </p:grpSpPr>
        <p:sp>
          <p:nvSpPr>
            <p:cNvPr id="43" name="任意多边形 42"/>
            <p:cNvSpPr/>
            <p:nvPr/>
          </p:nvSpPr>
          <p:spPr>
            <a:xfrm>
              <a:off x="6976533" y="3471333"/>
              <a:ext cx="812800" cy="2235200"/>
            </a:xfrm>
            <a:custGeom>
              <a:avLst/>
              <a:gdLst>
                <a:gd name="connsiteX0" fmla="*/ 0 w 812800"/>
                <a:gd name="connsiteY0" fmla="*/ 0 h 2235200"/>
                <a:gd name="connsiteX1" fmla="*/ 406400 w 812800"/>
                <a:gd name="connsiteY1" fmla="*/ 2235200 h 2235200"/>
                <a:gd name="connsiteX2" fmla="*/ 812800 w 812800"/>
                <a:gd name="connsiteY2" fmla="*/ 2235200 h 2235200"/>
              </a:gdLst>
              <a:ahLst/>
              <a:cxnLst>
                <a:cxn ang="0">
                  <a:pos x="connsiteX0" y="connsiteY0"/>
                </a:cxn>
                <a:cxn ang="0">
                  <a:pos x="connsiteX1" y="connsiteY1"/>
                </a:cxn>
                <a:cxn ang="0">
                  <a:pos x="connsiteX2" y="connsiteY2"/>
                </a:cxn>
              </a:cxnLst>
              <a:rect l="l" t="t" r="r" b="b"/>
              <a:pathLst>
                <a:path w="812800" h="2235200">
                  <a:moveTo>
                    <a:pt x="0" y="0"/>
                  </a:moveTo>
                  <a:lnTo>
                    <a:pt x="406400" y="2235200"/>
                  </a:lnTo>
                  <a:lnTo>
                    <a:pt x="812800" y="22352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椭圆 62"/>
            <p:cNvSpPr/>
            <p:nvPr/>
          </p:nvSpPr>
          <p:spPr>
            <a:xfrm>
              <a:off x="7787799" y="56686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301067" y="3420533"/>
            <a:ext cx="512392" cy="1550247"/>
            <a:chOff x="4301067" y="3420533"/>
            <a:chExt cx="512392" cy="1550247"/>
          </a:xfrm>
        </p:grpSpPr>
        <p:sp>
          <p:nvSpPr>
            <p:cNvPr id="38" name="任意多边形 37"/>
            <p:cNvSpPr/>
            <p:nvPr/>
          </p:nvSpPr>
          <p:spPr>
            <a:xfrm>
              <a:off x="4301067" y="3420533"/>
              <a:ext cx="472016" cy="1475317"/>
            </a:xfrm>
            <a:custGeom>
              <a:avLst/>
              <a:gdLst>
                <a:gd name="connsiteX0" fmla="*/ 0 w 795866"/>
                <a:gd name="connsiteY0" fmla="*/ 0 h 1405467"/>
                <a:gd name="connsiteX1" fmla="*/ 440266 w 795866"/>
                <a:gd name="connsiteY1" fmla="*/ 1405467 h 1405467"/>
                <a:gd name="connsiteX2" fmla="*/ 795866 w 795866"/>
                <a:gd name="connsiteY2" fmla="*/ 1405467 h 1405467"/>
                <a:gd name="connsiteX0-1" fmla="*/ 0 w 1183216"/>
                <a:gd name="connsiteY0-2" fmla="*/ 0 h 1405467"/>
                <a:gd name="connsiteX1-3" fmla="*/ 440266 w 1183216"/>
                <a:gd name="connsiteY1-4" fmla="*/ 1405467 h 1405467"/>
                <a:gd name="connsiteX2-5" fmla="*/ 1183216 w 1183216"/>
                <a:gd name="connsiteY2-6" fmla="*/ 1399117 h 1405467"/>
                <a:gd name="connsiteX0-7" fmla="*/ 0 w 440266"/>
                <a:gd name="connsiteY0-8" fmla="*/ 0 h 1405467"/>
                <a:gd name="connsiteX1-9" fmla="*/ 440266 w 440266"/>
                <a:gd name="connsiteY1-10" fmla="*/ 1405467 h 1405467"/>
                <a:gd name="connsiteX0-11" fmla="*/ 0 w 554566"/>
                <a:gd name="connsiteY0-12" fmla="*/ 0 h 1684867"/>
                <a:gd name="connsiteX1-13" fmla="*/ 554566 w 554566"/>
                <a:gd name="connsiteY1-14" fmla="*/ 1684867 h 1684867"/>
                <a:gd name="connsiteX0-15" fmla="*/ 0 w 472016"/>
                <a:gd name="connsiteY0-16" fmla="*/ 0 h 1475317"/>
                <a:gd name="connsiteX1-17" fmla="*/ 472016 w 472016"/>
                <a:gd name="connsiteY1-18" fmla="*/ 1475317 h 1475317"/>
              </a:gdLst>
              <a:ahLst/>
              <a:cxnLst>
                <a:cxn ang="0">
                  <a:pos x="connsiteX0-1" y="connsiteY0-2"/>
                </a:cxn>
                <a:cxn ang="0">
                  <a:pos x="connsiteX1-3" y="connsiteY1-4"/>
                </a:cxn>
              </a:cxnLst>
              <a:rect l="l" t="t" r="r" b="b"/>
              <a:pathLst>
                <a:path w="472016" h="1475317">
                  <a:moveTo>
                    <a:pt x="0" y="0"/>
                  </a:moveTo>
                  <a:lnTo>
                    <a:pt x="472016" y="1475317"/>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椭圆 63"/>
            <p:cNvSpPr/>
            <p:nvPr/>
          </p:nvSpPr>
          <p:spPr>
            <a:xfrm>
              <a:off x="4739799" y="4897120"/>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521199" y="4097867"/>
            <a:ext cx="568485" cy="223625"/>
            <a:chOff x="4521199" y="4097867"/>
            <a:chExt cx="568485" cy="223625"/>
          </a:xfrm>
        </p:grpSpPr>
        <p:sp>
          <p:nvSpPr>
            <p:cNvPr id="48" name="任意多边形 47"/>
            <p:cNvSpPr/>
            <p:nvPr/>
          </p:nvSpPr>
          <p:spPr>
            <a:xfrm>
              <a:off x="4521199" y="4097867"/>
              <a:ext cx="501537" cy="192806"/>
            </a:xfrm>
            <a:custGeom>
              <a:avLst/>
              <a:gdLst>
                <a:gd name="connsiteX0" fmla="*/ 0 w 1185333"/>
                <a:gd name="connsiteY0" fmla="*/ 0 h 389466"/>
                <a:gd name="connsiteX1" fmla="*/ 609600 w 1185333"/>
                <a:gd name="connsiteY1" fmla="*/ 389466 h 389466"/>
                <a:gd name="connsiteX2" fmla="*/ 1185333 w 1185333"/>
                <a:gd name="connsiteY2" fmla="*/ 389466 h 389466"/>
                <a:gd name="connsiteX0-1" fmla="*/ 0 w 880599"/>
                <a:gd name="connsiteY0-2" fmla="*/ 0 h 401934"/>
                <a:gd name="connsiteX1-3" fmla="*/ 609600 w 880599"/>
                <a:gd name="connsiteY1-4" fmla="*/ 389466 h 401934"/>
                <a:gd name="connsiteX2-5" fmla="*/ 880599 w 880599"/>
                <a:gd name="connsiteY2-6" fmla="*/ 401934 h 401934"/>
                <a:gd name="connsiteX0-7" fmla="*/ 0 w 880599"/>
                <a:gd name="connsiteY0-8" fmla="*/ 0 h 401934"/>
                <a:gd name="connsiteX1-9" fmla="*/ 326251 w 880599"/>
                <a:gd name="connsiteY1-10" fmla="*/ 364531 h 401934"/>
                <a:gd name="connsiteX2-11" fmla="*/ 880599 w 880599"/>
                <a:gd name="connsiteY2-12" fmla="*/ 401934 h 401934"/>
                <a:gd name="connsiteX0-13" fmla="*/ 0 w 844512"/>
                <a:gd name="connsiteY0-14" fmla="*/ 0 h 364531"/>
                <a:gd name="connsiteX1-15" fmla="*/ 326251 w 844512"/>
                <a:gd name="connsiteY1-16" fmla="*/ 364531 h 364531"/>
                <a:gd name="connsiteX2-17" fmla="*/ 844512 w 844512"/>
                <a:gd name="connsiteY2-18" fmla="*/ 359856 h 364531"/>
                <a:gd name="connsiteX0-19" fmla="*/ 0 w 844512"/>
                <a:gd name="connsiteY0-20" fmla="*/ 0 h 378558"/>
                <a:gd name="connsiteX1-21" fmla="*/ 326251 w 844512"/>
                <a:gd name="connsiteY1-22" fmla="*/ 364531 h 378558"/>
                <a:gd name="connsiteX2-23" fmla="*/ 844512 w 844512"/>
                <a:gd name="connsiteY2-24" fmla="*/ 378558 h 378558"/>
              </a:gdLst>
              <a:ahLst/>
              <a:cxnLst>
                <a:cxn ang="0">
                  <a:pos x="connsiteX0-1" y="connsiteY0-2"/>
                </a:cxn>
                <a:cxn ang="0">
                  <a:pos x="connsiteX1-3" y="connsiteY1-4"/>
                </a:cxn>
                <a:cxn ang="0">
                  <a:pos x="connsiteX2-5" y="connsiteY2-6"/>
                </a:cxn>
              </a:cxnLst>
              <a:rect l="l" t="t" r="r" b="b"/>
              <a:pathLst>
                <a:path w="844512" h="378558">
                  <a:moveTo>
                    <a:pt x="0" y="0"/>
                  </a:moveTo>
                  <a:lnTo>
                    <a:pt x="326251" y="364531"/>
                  </a:lnTo>
                  <a:lnTo>
                    <a:pt x="844512" y="378558"/>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5" name="椭圆 64"/>
            <p:cNvSpPr/>
            <p:nvPr/>
          </p:nvSpPr>
          <p:spPr>
            <a:xfrm>
              <a:off x="5016024" y="4247832"/>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67866" y="2166619"/>
            <a:ext cx="803858" cy="1270847"/>
            <a:chOff x="5367866" y="2166619"/>
            <a:chExt cx="803858" cy="1270847"/>
          </a:xfrm>
        </p:grpSpPr>
        <p:sp>
          <p:nvSpPr>
            <p:cNvPr id="37" name="任意多边形 36"/>
            <p:cNvSpPr/>
            <p:nvPr/>
          </p:nvSpPr>
          <p:spPr>
            <a:xfrm>
              <a:off x="5367866" y="2235139"/>
              <a:ext cx="745791" cy="1202327"/>
            </a:xfrm>
            <a:custGeom>
              <a:avLst/>
              <a:gdLst>
                <a:gd name="connsiteX0" fmla="*/ 0 w 1083733"/>
                <a:gd name="connsiteY0" fmla="*/ 1066800 h 1066800"/>
                <a:gd name="connsiteX1" fmla="*/ 440266 w 1083733"/>
                <a:gd name="connsiteY1" fmla="*/ 0 h 1066800"/>
                <a:gd name="connsiteX2" fmla="*/ 1083733 w 1083733"/>
                <a:gd name="connsiteY2" fmla="*/ 0 h 1066800"/>
                <a:gd name="connsiteX0-1" fmla="*/ 0 w 440266"/>
                <a:gd name="connsiteY0-2" fmla="*/ 1066800 h 1066800"/>
                <a:gd name="connsiteX1-3" fmla="*/ 440266 w 440266"/>
                <a:gd name="connsiteY1-4" fmla="*/ 0 h 1066800"/>
                <a:gd name="connsiteX0-5" fmla="*/ 0 w 980016"/>
                <a:gd name="connsiteY0-6" fmla="*/ 1200150 h 1200150"/>
                <a:gd name="connsiteX1-7" fmla="*/ 980016 w 980016"/>
                <a:gd name="connsiteY1-8" fmla="*/ 0 h 1200150"/>
                <a:gd name="connsiteX0-9" fmla="*/ 0 w 1399116"/>
                <a:gd name="connsiteY0-10" fmla="*/ 1701800 h 1701800"/>
                <a:gd name="connsiteX1-11" fmla="*/ 1399116 w 1399116"/>
                <a:gd name="connsiteY1-12" fmla="*/ 0 h 1701800"/>
                <a:gd name="connsiteX0-13" fmla="*/ 0 w 1214966"/>
                <a:gd name="connsiteY0-14" fmla="*/ 1479550 h 1479550"/>
                <a:gd name="connsiteX1-15" fmla="*/ 1214966 w 1214966"/>
                <a:gd name="connsiteY1-16" fmla="*/ 0 h 1479550"/>
                <a:gd name="connsiteX0-17" fmla="*/ 0 w 963506"/>
                <a:gd name="connsiteY0-18" fmla="*/ 1144270 h 1144270"/>
                <a:gd name="connsiteX1-19" fmla="*/ 963506 w 963506"/>
                <a:gd name="connsiteY1-20" fmla="*/ 0 h 1144270"/>
                <a:gd name="connsiteX0-21" fmla="*/ 0 w 818363"/>
                <a:gd name="connsiteY0-22" fmla="*/ 1187813 h 1187813"/>
                <a:gd name="connsiteX1-23" fmla="*/ 818363 w 818363"/>
                <a:gd name="connsiteY1-24" fmla="*/ 0 h 1187813"/>
                <a:gd name="connsiteX0-25" fmla="*/ 0 w 745791"/>
                <a:gd name="connsiteY0-26" fmla="*/ 1202327 h 1202327"/>
                <a:gd name="connsiteX1-27" fmla="*/ 745791 w 745791"/>
                <a:gd name="connsiteY1-28" fmla="*/ 0 h 1202327"/>
              </a:gdLst>
              <a:ahLst/>
              <a:cxnLst>
                <a:cxn ang="0">
                  <a:pos x="connsiteX0-1" y="connsiteY0-2"/>
                </a:cxn>
                <a:cxn ang="0">
                  <a:pos x="connsiteX1-3" y="connsiteY1-4"/>
                </a:cxn>
              </a:cxnLst>
              <a:rect l="l" t="t" r="r" b="b"/>
              <a:pathLst>
                <a:path w="745791" h="1202327">
                  <a:moveTo>
                    <a:pt x="0" y="1202327"/>
                  </a:moveTo>
                  <a:lnTo>
                    <a:pt x="74579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椭圆 65"/>
            <p:cNvSpPr/>
            <p:nvPr/>
          </p:nvSpPr>
          <p:spPr>
            <a:xfrm>
              <a:off x="6098064" y="2166619"/>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887131" y="2710904"/>
            <a:ext cx="289208" cy="712277"/>
            <a:chOff x="2887131" y="2710904"/>
            <a:chExt cx="289208" cy="712277"/>
          </a:xfrm>
        </p:grpSpPr>
        <p:sp>
          <p:nvSpPr>
            <p:cNvPr id="35" name="任意多边形 34"/>
            <p:cNvSpPr/>
            <p:nvPr/>
          </p:nvSpPr>
          <p:spPr>
            <a:xfrm>
              <a:off x="2887131" y="2774952"/>
              <a:ext cx="240243" cy="648229"/>
            </a:xfrm>
            <a:custGeom>
              <a:avLst/>
              <a:gdLst>
                <a:gd name="connsiteX0" fmla="*/ 0 w 575734"/>
                <a:gd name="connsiteY0" fmla="*/ 541867 h 541867"/>
                <a:gd name="connsiteX1" fmla="*/ 135467 w 575734"/>
                <a:gd name="connsiteY1" fmla="*/ 0 h 541867"/>
                <a:gd name="connsiteX2" fmla="*/ 575734 w 575734"/>
                <a:gd name="connsiteY2" fmla="*/ 0 h 541867"/>
                <a:gd name="connsiteX0-1" fmla="*/ 0 w 135467"/>
                <a:gd name="connsiteY0-2" fmla="*/ 541867 h 541867"/>
                <a:gd name="connsiteX1-3" fmla="*/ 135467 w 135467"/>
                <a:gd name="connsiteY1-4" fmla="*/ 0 h 541867"/>
                <a:gd name="connsiteX0-5" fmla="*/ 0 w 99841"/>
                <a:gd name="connsiteY0-6" fmla="*/ 409492 h 409492"/>
                <a:gd name="connsiteX1-7" fmla="*/ 99841 w 99841"/>
                <a:gd name="connsiteY1-8" fmla="*/ 0 h 409492"/>
              </a:gdLst>
              <a:ahLst/>
              <a:cxnLst>
                <a:cxn ang="0">
                  <a:pos x="connsiteX0-1" y="connsiteY0-2"/>
                </a:cxn>
                <a:cxn ang="0">
                  <a:pos x="connsiteX1-3" y="connsiteY1-4"/>
                </a:cxn>
              </a:cxnLst>
              <a:rect l="l" t="t" r="r" b="b"/>
              <a:pathLst>
                <a:path w="99841" h="409492">
                  <a:moveTo>
                    <a:pt x="0" y="409492"/>
                  </a:moveTo>
                  <a:lnTo>
                    <a:pt x="9984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椭圆 66"/>
            <p:cNvSpPr/>
            <p:nvPr/>
          </p:nvSpPr>
          <p:spPr>
            <a:xfrm>
              <a:off x="3102679" y="27109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625601" y="3438525"/>
            <a:ext cx="458538" cy="501739"/>
            <a:chOff x="1625601" y="3438525"/>
            <a:chExt cx="458538" cy="501739"/>
          </a:xfrm>
        </p:grpSpPr>
        <p:sp>
          <p:nvSpPr>
            <p:cNvPr id="36" name="任意多边形 35"/>
            <p:cNvSpPr/>
            <p:nvPr/>
          </p:nvSpPr>
          <p:spPr>
            <a:xfrm>
              <a:off x="1625601" y="3438525"/>
              <a:ext cx="386556" cy="474133"/>
            </a:xfrm>
            <a:custGeom>
              <a:avLst/>
              <a:gdLst>
                <a:gd name="connsiteX0" fmla="*/ 0 w 778933"/>
                <a:gd name="connsiteY0" fmla="*/ 0 h 474133"/>
                <a:gd name="connsiteX1" fmla="*/ 372533 w 778933"/>
                <a:gd name="connsiteY1" fmla="*/ 474133 h 474133"/>
                <a:gd name="connsiteX2" fmla="*/ 778933 w 778933"/>
                <a:gd name="connsiteY2" fmla="*/ 474133 h 474133"/>
                <a:gd name="connsiteX0-1" fmla="*/ 0 w 1217083"/>
                <a:gd name="connsiteY0-2" fmla="*/ 0 h 478895"/>
                <a:gd name="connsiteX1-3" fmla="*/ 372533 w 1217083"/>
                <a:gd name="connsiteY1-4" fmla="*/ 474133 h 478895"/>
                <a:gd name="connsiteX2-5" fmla="*/ 1217083 w 1217083"/>
                <a:gd name="connsiteY2-6" fmla="*/ 478895 h 478895"/>
                <a:gd name="connsiteX0-7" fmla="*/ 0 w 763284"/>
                <a:gd name="connsiteY0-8" fmla="*/ 0 h 486038"/>
                <a:gd name="connsiteX1-9" fmla="*/ 372533 w 763284"/>
                <a:gd name="connsiteY1-10" fmla="*/ 474133 h 486038"/>
                <a:gd name="connsiteX2-11" fmla="*/ 763284 w 763284"/>
                <a:gd name="connsiteY2-12" fmla="*/ 486038 h 486038"/>
                <a:gd name="connsiteX0-13" fmla="*/ 0 w 773715"/>
                <a:gd name="connsiteY0-14" fmla="*/ 0 h 483656"/>
                <a:gd name="connsiteX1-15" fmla="*/ 372533 w 773715"/>
                <a:gd name="connsiteY1-16" fmla="*/ 474133 h 483656"/>
                <a:gd name="connsiteX2-17" fmla="*/ 773715 w 773715"/>
                <a:gd name="connsiteY2-18" fmla="*/ 483656 h 483656"/>
                <a:gd name="connsiteX0-19" fmla="*/ 0 w 773715"/>
                <a:gd name="connsiteY0-20" fmla="*/ 0 h 476512"/>
                <a:gd name="connsiteX1-21" fmla="*/ 372533 w 773715"/>
                <a:gd name="connsiteY1-22" fmla="*/ 474133 h 476512"/>
                <a:gd name="connsiteX2-23" fmla="*/ 773715 w 773715"/>
                <a:gd name="connsiteY2-24" fmla="*/ 476512 h 476512"/>
                <a:gd name="connsiteX0-25" fmla="*/ 0 w 846741"/>
                <a:gd name="connsiteY0-26" fmla="*/ 0 h 474133"/>
                <a:gd name="connsiteX1-27" fmla="*/ 372533 w 846741"/>
                <a:gd name="connsiteY1-28" fmla="*/ 474133 h 474133"/>
                <a:gd name="connsiteX2-29" fmla="*/ 846741 w 846741"/>
                <a:gd name="connsiteY2-30" fmla="*/ 471750 h 474133"/>
              </a:gdLst>
              <a:ahLst/>
              <a:cxnLst>
                <a:cxn ang="0">
                  <a:pos x="connsiteX0-1" y="connsiteY0-2"/>
                </a:cxn>
                <a:cxn ang="0">
                  <a:pos x="connsiteX1-3" y="connsiteY1-4"/>
                </a:cxn>
                <a:cxn ang="0">
                  <a:pos x="connsiteX2-5" y="connsiteY2-6"/>
                </a:cxn>
              </a:cxnLst>
              <a:rect l="l" t="t" r="r" b="b"/>
              <a:pathLst>
                <a:path w="846741" h="474133">
                  <a:moveTo>
                    <a:pt x="0" y="0"/>
                  </a:moveTo>
                  <a:lnTo>
                    <a:pt x="372533" y="474133"/>
                  </a:lnTo>
                  <a:lnTo>
                    <a:pt x="846741" y="47175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椭圆 67"/>
            <p:cNvSpPr/>
            <p:nvPr/>
          </p:nvSpPr>
          <p:spPr>
            <a:xfrm>
              <a:off x="2010479" y="38666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5600" y="1591735"/>
            <a:ext cx="12937068" cy="1219198"/>
            <a:chOff x="-355600" y="897467"/>
            <a:chExt cx="12937068" cy="2607734"/>
          </a:xfrm>
        </p:grpSpPr>
        <p:sp>
          <p:nvSpPr>
            <p:cNvPr id="17" name="任意多边形 16"/>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8" name="文本框 7"/>
          <p:cNvSpPr txBox="1"/>
          <p:nvPr/>
        </p:nvSpPr>
        <p:spPr>
          <a:xfrm>
            <a:off x="4828184" y="528013"/>
            <a:ext cx="1591734" cy="4413442"/>
          </a:xfrm>
          <a:custGeom>
            <a:avLst/>
            <a:gdLst/>
            <a:ahLst/>
            <a:cxnLst/>
            <a:rect l="l" t="t" r="r" b="b"/>
            <a:pathLst>
              <a:path w="170260" h="472083">
                <a:moveTo>
                  <a:pt x="47625" y="0"/>
                </a:moveTo>
                <a:lnTo>
                  <a:pt x="170260" y="0"/>
                </a:lnTo>
                <a:lnTo>
                  <a:pt x="170260" y="472083"/>
                </a:lnTo>
                <a:lnTo>
                  <a:pt x="88702" y="472083"/>
                </a:lnTo>
                <a:lnTo>
                  <a:pt x="88702" y="83940"/>
                </a:lnTo>
                <a:lnTo>
                  <a:pt x="0" y="83940"/>
                </a:ln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dirty="0">
              <a:solidFill>
                <a:schemeClr val="bg1"/>
              </a:solidFill>
              <a:latin typeface="迷你简汉真广标" panose="02010609000101010101" pitchFamily="49" charset="-122"/>
              <a:ea typeface="迷你简汉真广标" panose="02010609000101010101" pitchFamily="49" charset="-122"/>
            </a:endParaRPr>
          </a:p>
        </p:txBody>
      </p:sp>
      <p:sp>
        <p:nvSpPr>
          <p:cNvPr id="5" name="文本框 4"/>
          <p:cNvSpPr txBox="1"/>
          <p:nvPr/>
        </p:nvSpPr>
        <p:spPr>
          <a:xfrm>
            <a:off x="3020695" y="4470400"/>
            <a:ext cx="5935980" cy="1568450"/>
          </a:xfrm>
          <a:prstGeom prst="rect">
            <a:avLst/>
          </a:prstGeom>
          <a:noFill/>
        </p:spPr>
        <p:txBody>
          <a:bodyPr wrap="square" rtlCol="0" anchor="t" anchorCtr="0">
            <a:spAutoFit/>
          </a:bodyPr>
          <a:lstStyle/>
          <a:p>
            <a:pPr algn="ctr"/>
            <a:r>
              <a:rPr lang="zh-CN" altLang="en-US" sz="96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rPr>
              <a:t>项目介绍</a:t>
            </a:r>
            <a:endParaRPr lang="zh-CN" altLang="en-US" sz="96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endParaRPr>
          </a:p>
        </p:txBody>
      </p:sp>
      <p:sp>
        <p:nvSpPr>
          <p:cNvPr id="9" name="矩形 8"/>
          <p:cNvSpPr/>
          <p:nvPr/>
        </p:nvSpPr>
        <p:spPr>
          <a:xfrm>
            <a:off x="5186004" y="6036217"/>
            <a:ext cx="1638935" cy="521970"/>
          </a:xfrm>
          <a:prstGeom prst="rect">
            <a:avLst/>
          </a:prstGeom>
        </p:spPr>
        <p:txBody>
          <a:bodyPr wrap="none">
            <a:spAutoFit/>
          </a:bodyPr>
          <a:lstStyle/>
          <a:p>
            <a:r>
              <a:rPr lang="en-US" altLang="zh-CN" sz="2800" dirty="0">
                <a:solidFill>
                  <a:schemeClr val="bg1"/>
                </a:solidFill>
              </a:rPr>
              <a:t>introduce</a:t>
            </a:r>
            <a:endParaRPr lang="en-US" altLang="zh-CN" sz="2800" dirty="0">
              <a:solidFill>
                <a:schemeClr val="bg1"/>
              </a:solidFill>
            </a:endParaRPr>
          </a:p>
        </p:txBody>
      </p:sp>
      <p:sp>
        <p:nvSpPr>
          <p:cNvPr id="11" name="任意多边形 10"/>
          <p:cNvSpPr/>
          <p:nvPr/>
        </p:nvSpPr>
        <p:spPr>
          <a:xfrm>
            <a:off x="5568743" y="3556001"/>
            <a:ext cx="1174958" cy="73833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53200">
                  <a:srgbClr val="A2ADC2"/>
                </a:gs>
                <a:gs pos="0">
                  <a:schemeClr val="accent5">
                    <a:lumMod val="60000"/>
                    <a:lumOff val="40000"/>
                  </a:schemeClr>
                </a:gs>
                <a:gs pos="100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431469" y="2354580"/>
            <a:ext cx="1242970" cy="84074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31469" y="1181100"/>
            <a:ext cx="1242970" cy="7747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nvSpPr>
        <p:spPr>
          <a:xfrm>
            <a:off x="5142441"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62199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8138"/>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5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947900" y="876300"/>
            <a:ext cx="5558300" cy="5600700"/>
          </a:xfrm>
          <a:prstGeom prst="rect">
            <a:avLst/>
          </a:prstGeom>
          <a:noFill/>
          <a:ln>
            <a:gradFill flip="none" rotWithShape="1">
              <a:gsLst>
                <a:gs pos="0">
                  <a:srgbClr val="C39BE1"/>
                </a:gs>
                <a:gs pos="57000">
                  <a:schemeClr val="bg1">
                    <a:lumMod val="95000"/>
                  </a:schemeClr>
                </a:gs>
                <a:gs pos="100000">
                  <a:srgbClr val="161B25"/>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6" name="矩形 55"/>
          <p:cNvSpPr/>
          <p:nvPr/>
        </p:nvSpPr>
        <p:spPr>
          <a:xfrm>
            <a:off x="6564248" y="1"/>
            <a:ext cx="4325606"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5" name="矩形 54"/>
          <p:cNvSpPr/>
          <p:nvPr/>
        </p:nvSpPr>
        <p:spPr>
          <a:xfrm>
            <a:off x="7015540" y="1"/>
            <a:ext cx="3423020"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3" name="矩形 52"/>
          <p:cNvSpPr/>
          <p:nvPr/>
        </p:nvSpPr>
        <p:spPr>
          <a:xfrm>
            <a:off x="7551304" y="1"/>
            <a:ext cx="2351492"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设计依据</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814296" y="1410384"/>
            <a:ext cx="36856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电网和电厂计算机监控系统及调度数据网络安全防护规定</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633196" y="2441900"/>
            <a:ext cx="48667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国家电力公司系统地区级电网自动化及通信系统建设技术指导意见（试行）</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175996" y="3473416"/>
            <a:ext cx="5323924" cy="400110"/>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电力系统调度自动化系统设计内容深度规定</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1261846" y="4197156"/>
            <a:ext cx="4238074" cy="400110"/>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地区级电网调度自动化功能规范</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309346" y="4920896"/>
            <a:ext cx="519057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地区级电网自动化系统实用化复查暂行办法</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937996" y="5644634"/>
            <a:ext cx="45619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 ~ 110kV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无人值班变电所设计规程</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2" name="矩形 51"/>
          <p:cNvSpPr/>
          <p:nvPr/>
        </p:nvSpPr>
        <p:spPr>
          <a:xfrm>
            <a:off x="7702439" y="1888427"/>
            <a:ext cx="2049224" cy="4048095"/>
          </a:xfrm>
          <a:prstGeom prst="rect">
            <a:avLst/>
          </a:prstGeom>
          <a:blipFill dpi="0" rotWithShape="1">
            <a:blip r:embed="rId2">
              <a:alphaModFix amt="8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5668056" y="1486209"/>
            <a:ext cx="542616" cy="542616"/>
            <a:chOff x="5668056" y="1486209"/>
            <a:chExt cx="542616" cy="542616"/>
          </a:xfrm>
        </p:grpSpPr>
        <p:grpSp>
          <p:nvGrpSpPr>
            <p:cNvPr id="69" name="组合 68"/>
            <p:cNvGrpSpPr/>
            <p:nvPr/>
          </p:nvGrpSpPr>
          <p:grpSpPr>
            <a:xfrm>
              <a:off x="5668056" y="1486209"/>
              <a:ext cx="542616" cy="542616"/>
              <a:chOff x="5335003" y="-1580147"/>
              <a:chExt cx="1483894" cy="1483894"/>
            </a:xfrm>
          </p:grpSpPr>
          <p:sp>
            <p:nvSpPr>
              <p:cNvPr id="58" name="椭圆 57"/>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1" name="文本框 70"/>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01</a:t>
              </a:r>
              <a:endParaRPr lang="zh-CN" altLang="en-US" sz="2000" dirty="0">
                <a:gradFill flip="none" rotWithShape="1">
                  <a:gsLst>
                    <a:gs pos="100000">
                      <a:srgbClr val="161B25"/>
                    </a:gs>
                    <a:gs pos="0">
                      <a:srgbClr val="934BC9"/>
                    </a:gs>
                  </a:gsLst>
                  <a:lin ang="2700000" scaled="1"/>
                  <a:tileRect/>
                </a:gradFill>
              </a:endParaRPr>
            </a:p>
          </p:txBody>
        </p:sp>
      </p:grpSp>
      <p:grpSp>
        <p:nvGrpSpPr>
          <p:cNvPr id="73" name="组合 72"/>
          <p:cNvGrpSpPr/>
          <p:nvPr/>
        </p:nvGrpSpPr>
        <p:grpSpPr>
          <a:xfrm>
            <a:off x="5668056" y="2524434"/>
            <a:ext cx="542616" cy="542616"/>
            <a:chOff x="5668056" y="1486209"/>
            <a:chExt cx="542616" cy="542616"/>
          </a:xfrm>
        </p:grpSpPr>
        <p:grpSp>
          <p:nvGrpSpPr>
            <p:cNvPr id="74" name="组合 73"/>
            <p:cNvGrpSpPr/>
            <p:nvPr/>
          </p:nvGrpSpPr>
          <p:grpSpPr>
            <a:xfrm>
              <a:off x="5668056" y="1486209"/>
              <a:ext cx="542616" cy="542616"/>
              <a:chOff x="5335003" y="-1580147"/>
              <a:chExt cx="1483894" cy="1483894"/>
            </a:xfrm>
          </p:grpSpPr>
          <p:sp>
            <p:nvSpPr>
              <p:cNvPr id="76" name="椭圆 7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5" name="文本框 74"/>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02</a:t>
              </a:r>
              <a:endParaRPr lang="zh-CN" altLang="en-US" sz="2000" dirty="0">
                <a:gradFill flip="none" rotWithShape="1">
                  <a:gsLst>
                    <a:gs pos="100000">
                      <a:srgbClr val="161B25"/>
                    </a:gs>
                    <a:gs pos="0">
                      <a:srgbClr val="934BC9"/>
                    </a:gs>
                  </a:gsLst>
                  <a:lin ang="2700000" scaled="1"/>
                  <a:tileRect/>
                </a:gradFill>
              </a:endParaRPr>
            </a:p>
          </p:txBody>
        </p:sp>
      </p:grpSp>
      <p:grpSp>
        <p:nvGrpSpPr>
          <p:cNvPr id="78" name="组合 77"/>
          <p:cNvGrpSpPr/>
          <p:nvPr/>
        </p:nvGrpSpPr>
        <p:grpSpPr>
          <a:xfrm>
            <a:off x="5668056" y="3461059"/>
            <a:ext cx="542616" cy="542616"/>
            <a:chOff x="5668056" y="1486209"/>
            <a:chExt cx="542616" cy="542616"/>
          </a:xfrm>
        </p:grpSpPr>
        <p:grpSp>
          <p:nvGrpSpPr>
            <p:cNvPr id="79" name="组合 78"/>
            <p:cNvGrpSpPr/>
            <p:nvPr/>
          </p:nvGrpSpPr>
          <p:grpSpPr>
            <a:xfrm>
              <a:off x="5668056" y="1486209"/>
              <a:ext cx="542616" cy="542616"/>
              <a:chOff x="5335003" y="-1580147"/>
              <a:chExt cx="1483894" cy="1483894"/>
            </a:xfrm>
          </p:grpSpPr>
          <p:sp>
            <p:nvSpPr>
              <p:cNvPr id="81" name="椭圆 8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0" name="文本框 7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03</a:t>
              </a:r>
              <a:endParaRPr lang="zh-CN" altLang="en-US" sz="2000" dirty="0">
                <a:gradFill flip="none" rotWithShape="1">
                  <a:gsLst>
                    <a:gs pos="100000">
                      <a:srgbClr val="161B25"/>
                    </a:gs>
                    <a:gs pos="0">
                      <a:srgbClr val="934BC9"/>
                    </a:gs>
                  </a:gsLst>
                  <a:lin ang="2700000" scaled="1"/>
                  <a:tileRect/>
                </a:gradFill>
              </a:endParaRPr>
            </a:p>
          </p:txBody>
        </p:sp>
      </p:grpSp>
      <p:grpSp>
        <p:nvGrpSpPr>
          <p:cNvPr id="83" name="组合 82"/>
          <p:cNvGrpSpPr/>
          <p:nvPr/>
        </p:nvGrpSpPr>
        <p:grpSpPr>
          <a:xfrm>
            <a:off x="5668056" y="4179969"/>
            <a:ext cx="542616" cy="542616"/>
            <a:chOff x="5668056" y="1486209"/>
            <a:chExt cx="542616" cy="542616"/>
          </a:xfrm>
        </p:grpSpPr>
        <p:grpSp>
          <p:nvGrpSpPr>
            <p:cNvPr id="84" name="组合 83"/>
            <p:cNvGrpSpPr/>
            <p:nvPr/>
          </p:nvGrpSpPr>
          <p:grpSpPr>
            <a:xfrm>
              <a:off x="5668056" y="1486209"/>
              <a:ext cx="542616" cy="542616"/>
              <a:chOff x="5335003" y="-1580147"/>
              <a:chExt cx="1483894" cy="1483894"/>
            </a:xfrm>
          </p:grpSpPr>
          <p:sp>
            <p:nvSpPr>
              <p:cNvPr id="86" name="椭圆 8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5" name="文本框 84"/>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04</a:t>
              </a:r>
              <a:endParaRPr lang="zh-CN" altLang="en-US" sz="2000" dirty="0">
                <a:gradFill flip="none" rotWithShape="1">
                  <a:gsLst>
                    <a:gs pos="100000">
                      <a:srgbClr val="161B25"/>
                    </a:gs>
                    <a:gs pos="0">
                      <a:srgbClr val="934BC9"/>
                    </a:gs>
                  </a:gsLst>
                  <a:lin ang="2700000" scaled="1"/>
                  <a:tileRect/>
                </a:gradFill>
              </a:endParaRPr>
            </a:p>
          </p:txBody>
        </p:sp>
      </p:grpSp>
      <p:grpSp>
        <p:nvGrpSpPr>
          <p:cNvPr id="88" name="组合 87"/>
          <p:cNvGrpSpPr/>
          <p:nvPr/>
        </p:nvGrpSpPr>
        <p:grpSpPr>
          <a:xfrm>
            <a:off x="5668056" y="4898880"/>
            <a:ext cx="542616" cy="542616"/>
            <a:chOff x="5668056" y="1486209"/>
            <a:chExt cx="542616" cy="542616"/>
          </a:xfrm>
        </p:grpSpPr>
        <p:grpSp>
          <p:nvGrpSpPr>
            <p:cNvPr id="89" name="组合 88"/>
            <p:cNvGrpSpPr/>
            <p:nvPr/>
          </p:nvGrpSpPr>
          <p:grpSpPr>
            <a:xfrm>
              <a:off x="5668056" y="1486209"/>
              <a:ext cx="542616" cy="542616"/>
              <a:chOff x="5335003" y="-1580147"/>
              <a:chExt cx="1483894" cy="1483894"/>
            </a:xfrm>
          </p:grpSpPr>
          <p:sp>
            <p:nvSpPr>
              <p:cNvPr id="91" name="椭圆 9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0" name="文本框 8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05</a:t>
              </a:r>
              <a:endParaRPr lang="zh-CN" altLang="en-US" sz="2000" dirty="0">
                <a:gradFill flip="none" rotWithShape="1">
                  <a:gsLst>
                    <a:gs pos="100000">
                      <a:srgbClr val="161B25"/>
                    </a:gs>
                    <a:gs pos="0">
                      <a:srgbClr val="934BC9"/>
                    </a:gs>
                  </a:gsLst>
                  <a:lin ang="2700000" scaled="1"/>
                  <a:tileRect/>
                </a:gradFill>
              </a:endParaRPr>
            </a:p>
          </p:txBody>
        </p:sp>
      </p:grpSp>
      <p:grpSp>
        <p:nvGrpSpPr>
          <p:cNvPr id="98" name="组合 97"/>
          <p:cNvGrpSpPr/>
          <p:nvPr/>
        </p:nvGrpSpPr>
        <p:grpSpPr>
          <a:xfrm>
            <a:off x="5668056" y="5610080"/>
            <a:ext cx="542616" cy="542616"/>
            <a:chOff x="5668056" y="1486209"/>
            <a:chExt cx="542616" cy="542616"/>
          </a:xfrm>
        </p:grpSpPr>
        <p:grpSp>
          <p:nvGrpSpPr>
            <p:cNvPr id="99" name="组合 98"/>
            <p:cNvGrpSpPr/>
            <p:nvPr/>
          </p:nvGrpSpPr>
          <p:grpSpPr>
            <a:xfrm>
              <a:off x="5668056" y="1486209"/>
              <a:ext cx="542616" cy="542616"/>
              <a:chOff x="5335003" y="-1580147"/>
              <a:chExt cx="1483894" cy="1483894"/>
            </a:xfrm>
          </p:grpSpPr>
          <p:sp>
            <p:nvSpPr>
              <p:cNvPr id="101" name="椭圆 10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0" name="文本框 9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06</a:t>
              </a:r>
              <a:endParaRPr lang="zh-CN" altLang="en-US" sz="2000" dirty="0">
                <a:gradFill flip="none" rotWithShape="1">
                  <a:gsLst>
                    <a:gs pos="100000">
                      <a:srgbClr val="161B25"/>
                    </a:gs>
                    <a:gs pos="0">
                      <a:srgbClr val="934BC9"/>
                    </a:gs>
                  </a:gsLst>
                  <a:lin ang="2700000" scaled="1"/>
                  <a:tileRect/>
                </a:gradFill>
              </a:endParaRPr>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a:spLocks noChangeAspect="1"/>
          </p:cNvSpPr>
          <p:nvPr/>
        </p:nvSpPr>
        <p:spPr>
          <a:xfrm rot="14404110">
            <a:off x="3821151" y="5107431"/>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1" name="组合 110"/>
          <p:cNvGrpSpPr/>
          <p:nvPr/>
        </p:nvGrpSpPr>
        <p:grpSpPr>
          <a:xfrm>
            <a:off x="6858000" y="-5483150"/>
            <a:ext cx="11926524" cy="11926524"/>
            <a:chOff x="6858000" y="-5483150"/>
            <a:chExt cx="11926524" cy="11926524"/>
          </a:xfrm>
        </p:grpSpPr>
        <p:grpSp>
          <p:nvGrpSpPr>
            <p:cNvPr id="102" name="组合 101"/>
            <p:cNvGrpSpPr/>
            <p:nvPr/>
          </p:nvGrpSpPr>
          <p:grpSpPr>
            <a:xfrm rot="19414317" flipH="1">
              <a:off x="6858000" y="-5483150"/>
              <a:ext cx="11926524" cy="11926524"/>
              <a:chOff x="-2256370" y="1799166"/>
              <a:chExt cx="4258734" cy="4258734"/>
            </a:xfrm>
          </p:grpSpPr>
          <p:sp>
            <p:nvSpPr>
              <p:cNvPr id="98" name="椭圆 97"/>
              <p:cNvSpPr/>
              <p:nvPr/>
            </p:nvSpPr>
            <p:spPr>
              <a:xfrm>
                <a:off x="-2256370" y="2421466"/>
                <a:ext cx="3014134" cy="30141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256370" y="2076448"/>
                <a:ext cx="3704170" cy="3704170"/>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256370" y="1799166"/>
                <a:ext cx="4258734" cy="42587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8226136" y="502227"/>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0803082" y="189460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1468725" y="4763126"/>
              <a:ext cx="189874" cy="1898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0613642" y="5965443"/>
              <a:ext cx="154370" cy="154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2275450" y="1049867"/>
            <a:ext cx="7641100" cy="5418666"/>
            <a:chOff x="2275450" y="1049867"/>
            <a:chExt cx="7641100" cy="5418666"/>
          </a:xfrm>
        </p:grpSpPr>
        <p:sp useBgFill="1">
          <p:nvSpPr>
            <p:cNvPr id="24" name="矩形 23"/>
            <p:cNvSpPr/>
            <p:nvPr/>
          </p:nvSpPr>
          <p:spPr>
            <a:xfrm>
              <a:off x="2275450" y="1049867"/>
              <a:ext cx="7641100" cy="5418666"/>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L 形 84"/>
            <p:cNvSpPr/>
            <p:nvPr/>
          </p:nvSpPr>
          <p:spPr>
            <a:xfrm>
              <a:off x="2365724" y="6038878"/>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L 形 85"/>
            <p:cNvSpPr/>
            <p:nvPr/>
          </p:nvSpPr>
          <p:spPr>
            <a:xfrm flipH="1">
              <a:off x="9520503" y="6032862"/>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L 形 86"/>
            <p:cNvSpPr/>
            <p:nvPr/>
          </p:nvSpPr>
          <p:spPr>
            <a:xfrm flipV="1">
              <a:off x="2349682" y="1137239"/>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L 形 87"/>
            <p:cNvSpPr/>
            <p:nvPr/>
          </p:nvSpPr>
          <p:spPr>
            <a:xfrm flipH="1" flipV="1">
              <a:off x="9504461" y="1131223"/>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设计目标</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5113867" y="1596801"/>
            <a:ext cx="1964266"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达到无人值班</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 name="组合 10"/>
          <p:cNvGrpSpPr/>
          <p:nvPr/>
        </p:nvGrpSpPr>
        <p:grpSpPr>
          <a:xfrm>
            <a:off x="5900550" y="1167655"/>
            <a:ext cx="457572" cy="369332"/>
            <a:chOff x="5900550" y="1240227"/>
            <a:chExt cx="457572" cy="369332"/>
          </a:xfrm>
        </p:grpSpPr>
        <p:grpSp>
          <p:nvGrpSpPr>
            <p:cNvPr id="27" name="组合 26"/>
            <p:cNvGrpSpPr/>
            <p:nvPr/>
          </p:nvGrpSpPr>
          <p:grpSpPr>
            <a:xfrm>
              <a:off x="5945606" y="1255449"/>
              <a:ext cx="338888" cy="338888"/>
              <a:chOff x="5335003" y="-1580147"/>
              <a:chExt cx="1483894" cy="1483894"/>
            </a:xfrm>
          </p:grpSpPr>
          <p:sp>
            <p:nvSpPr>
              <p:cNvPr id="29" name="椭圆 2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框 2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01</a:t>
              </a:r>
              <a:endParaRPr lang="zh-CN" altLang="en-US" dirty="0">
                <a:gradFill flip="none" rotWithShape="1">
                  <a:gsLst>
                    <a:gs pos="100000">
                      <a:srgbClr val="161B25"/>
                    </a:gs>
                    <a:gs pos="0">
                      <a:srgbClr val="934BC9"/>
                    </a:gs>
                  </a:gsLst>
                  <a:lin ang="2700000" scaled="1"/>
                  <a:tileRect/>
                </a:gradFill>
              </a:endParaRPr>
            </a:p>
          </p:txBody>
        </p:sp>
      </p:grpSp>
      <p:sp>
        <p:nvSpPr>
          <p:cNvPr id="5" name="矩形 4"/>
          <p:cNvSpPr/>
          <p:nvPr/>
        </p:nvSpPr>
        <p:spPr>
          <a:xfrm>
            <a:off x="2523068" y="2469245"/>
            <a:ext cx="7145864"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实现马尔康电网的</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110kV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10</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变电站集成接入</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5900550" y="2047009"/>
            <a:ext cx="457572" cy="369332"/>
            <a:chOff x="5900550" y="1240227"/>
            <a:chExt cx="457572" cy="369332"/>
          </a:xfrm>
        </p:grpSpPr>
        <p:grpSp>
          <p:nvGrpSpPr>
            <p:cNvPr id="32" name="组合 31"/>
            <p:cNvGrpSpPr/>
            <p:nvPr/>
          </p:nvGrpSpPr>
          <p:grpSpPr>
            <a:xfrm>
              <a:off x="5945606" y="1255449"/>
              <a:ext cx="338888" cy="338888"/>
              <a:chOff x="5335003" y="-1580147"/>
              <a:chExt cx="1483894" cy="1483894"/>
            </a:xfrm>
          </p:grpSpPr>
          <p:sp>
            <p:nvSpPr>
              <p:cNvPr id="34" name="椭圆 3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文本框 3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02</a:t>
              </a:r>
              <a:endParaRPr lang="zh-CN" altLang="en-US" dirty="0">
                <a:gradFill flip="none" rotWithShape="1">
                  <a:gsLst>
                    <a:gs pos="100000">
                      <a:srgbClr val="161B25"/>
                    </a:gs>
                    <a:gs pos="0">
                      <a:srgbClr val="934BC9"/>
                    </a:gs>
                  </a:gsLst>
                  <a:lin ang="2700000" scaled="1"/>
                  <a:tileRect/>
                </a:gradFill>
              </a:endParaRPr>
            </a:p>
          </p:txBody>
        </p:sp>
      </p:grpSp>
      <p:sp>
        <p:nvSpPr>
          <p:cNvPr id="6" name="矩形 5"/>
          <p:cNvSpPr/>
          <p:nvPr/>
        </p:nvSpPr>
        <p:spPr>
          <a:xfrm>
            <a:off x="2362989" y="3328528"/>
            <a:ext cx="7466023"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具备条件的变电站按照“四遥”（遥控、遥测、遥调、遥信）建设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6" name="组合 35"/>
          <p:cNvGrpSpPr/>
          <p:nvPr/>
        </p:nvGrpSpPr>
        <p:grpSpPr>
          <a:xfrm>
            <a:off x="5900550" y="2919453"/>
            <a:ext cx="457572" cy="369332"/>
            <a:chOff x="5900550" y="1240227"/>
            <a:chExt cx="457572" cy="369332"/>
          </a:xfrm>
        </p:grpSpPr>
        <p:grpSp>
          <p:nvGrpSpPr>
            <p:cNvPr id="37" name="组合 36"/>
            <p:cNvGrpSpPr/>
            <p:nvPr/>
          </p:nvGrpSpPr>
          <p:grpSpPr>
            <a:xfrm>
              <a:off x="5945606" y="1255449"/>
              <a:ext cx="338888" cy="338888"/>
              <a:chOff x="5335003" y="-1580147"/>
              <a:chExt cx="1483894" cy="1483894"/>
            </a:xfrm>
          </p:grpSpPr>
          <p:sp>
            <p:nvSpPr>
              <p:cNvPr id="39" name="椭圆 3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文本框 3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03</a:t>
              </a:r>
              <a:endParaRPr lang="zh-CN" altLang="en-US" dirty="0">
                <a:gradFill flip="none" rotWithShape="1">
                  <a:gsLst>
                    <a:gs pos="100000">
                      <a:srgbClr val="161B25"/>
                    </a:gs>
                    <a:gs pos="0">
                      <a:srgbClr val="934BC9"/>
                    </a:gs>
                  </a:gsLst>
                  <a:lin ang="2700000" scaled="1"/>
                  <a:tileRect/>
                </a:gradFill>
              </a:endParaRPr>
            </a:p>
          </p:txBody>
        </p:sp>
      </p:grpSp>
      <p:sp>
        <p:nvSpPr>
          <p:cNvPr id="8" name="矩形 7"/>
          <p:cNvSpPr/>
          <p:nvPr/>
        </p:nvSpPr>
        <p:spPr>
          <a:xfrm>
            <a:off x="2980267" y="4230069"/>
            <a:ext cx="6231466"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其余变电站原则按照“两遥”（遥信、遥测）进行建设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1" name="组合 40"/>
          <p:cNvGrpSpPr/>
          <p:nvPr/>
        </p:nvGrpSpPr>
        <p:grpSpPr>
          <a:xfrm>
            <a:off x="5900550" y="3778736"/>
            <a:ext cx="457572" cy="369332"/>
            <a:chOff x="5900550" y="1240227"/>
            <a:chExt cx="457572" cy="369332"/>
          </a:xfrm>
        </p:grpSpPr>
        <p:grpSp>
          <p:nvGrpSpPr>
            <p:cNvPr id="42" name="组合 41"/>
            <p:cNvGrpSpPr/>
            <p:nvPr/>
          </p:nvGrpSpPr>
          <p:grpSpPr>
            <a:xfrm>
              <a:off x="5945606" y="1255449"/>
              <a:ext cx="338888" cy="338888"/>
              <a:chOff x="5335003" y="-1580147"/>
              <a:chExt cx="1483894" cy="1483894"/>
            </a:xfrm>
          </p:grpSpPr>
          <p:sp>
            <p:nvSpPr>
              <p:cNvPr id="44" name="椭圆 4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3" name="文本框 4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04</a:t>
              </a:r>
              <a:endParaRPr lang="zh-CN" altLang="en-US" dirty="0">
                <a:gradFill flip="none" rotWithShape="1">
                  <a:gsLst>
                    <a:gs pos="100000">
                      <a:srgbClr val="161B25"/>
                    </a:gs>
                    <a:gs pos="0">
                      <a:srgbClr val="934BC9"/>
                    </a:gs>
                  </a:gsLst>
                  <a:lin ang="2700000" scaled="1"/>
                  <a:tileRect/>
                </a:gradFill>
              </a:endParaRPr>
            </a:p>
          </p:txBody>
        </p:sp>
      </p:grpSp>
      <p:sp>
        <p:nvSpPr>
          <p:cNvPr id="9" name="矩形 8"/>
          <p:cNvSpPr/>
          <p:nvPr/>
        </p:nvSpPr>
        <p:spPr>
          <a:xfrm>
            <a:off x="3793067" y="5117088"/>
            <a:ext cx="4605866"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初步建成马尔康电网调度通信数据网</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6" name="组合 45"/>
          <p:cNvGrpSpPr/>
          <p:nvPr/>
        </p:nvGrpSpPr>
        <p:grpSpPr>
          <a:xfrm>
            <a:off x="5900550" y="4680277"/>
            <a:ext cx="457572" cy="369332"/>
            <a:chOff x="5900550" y="1240227"/>
            <a:chExt cx="457572" cy="369332"/>
          </a:xfrm>
        </p:grpSpPr>
        <p:grpSp>
          <p:nvGrpSpPr>
            <p:cNvPr id="47" name="组合 46"/>
            <p:cNvGrpSpPr/>
            <p:nvPr/>
          </p:nvGrpSpPr>
          <p:grpSpPr>
            <a:xfrm>
              <a:off x="5945606" y="1255449"/>
              <a:ext cx="338888" cy="338888"/>
              <a:chOff x="5335003" y="-1580147"/>
              <a:chExt cx="1483894" cy="1483894"/>
            </a:xfrm>
          </p:grpSpPr>
          <p:sp>
            <p:nvSpPr>
              <p:cNvPr id="49" name="椭圆 4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文本框 4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05</a:t>
              </a:r>
              <a:endParaRPr lang="zh-CN" altLang="en-US" dirty="0">
                <a:gradFill flip="none" rotWithShape="1">
                  <a:gsLst>
                    <a:gs pos="100000">
                      <a:srgbClr val="161B25"/>
                    </a:gs>
                    <a:gs pos="0">
                      <a:srgbClr val="934BC9"/>
                    </a:gs>
                  </a:gsLst>
                  <a:lin ang="2700000" scaled="1"/>
                  <a:tileRect/>
                </a:gradFill>
              </a:endParaRPr>
            </a:p>
          </p:txBody>
        </p:sp>
      </p:grpSp>
      <p:sp>
        <p:nvSpPr>
          <p:cNvPr id="10" name="矩形 9"/>
          <p:cNvSpPr/>
          <p:nvPr/>
        </p:nvSpPr>
        <p:spPr>
          <a:xfrm>
            <a:off x="4470400" y="5941055"/>
            <a:ext cx="3251200"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系统设计使用年限为</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8</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1" name="组合 50"/>
          <p:cNvGrpSpPr/>
          <p:nvPr/>
        </p:nvGrpSpPr>
        <p:grpSpPr>
          <a:xfrm>
            <a:off x="5900550" y="5567298"/>
            <a:ext cx="457572" cy="369332"/>
            <a:chOff x="5900550" y="1240227"/>
            <a:chExt cx="457572" cy="369332"/>
          </a:xfrm>
        </p:grpSpPr>
        <p:grpSp>
          <p:nvGrpSpPr>
            <p:cNvPr id="52" name="组合 51"/>
            <p:cNvGrpSpPr/>
            <p:nvPr/>
          </p:nvGrpSpPr>
          <p:grpSpPr>
            <a:xfrm>
              <a:off x="5945606" y="1255449"/>
              <a:ext cx="338888" cy="338888"/>
              <a:chOff x="5335003" y="-1580147"/>
              <a:chExt cx="1483894" cy="1483894"/>
            </a:xfrm>
          </p:grpSpPr>
          <p:sp>
            <p:nvSpPr>
              <p:cNvPr id="54" name="椭圆 5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文本框 5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06</a:t>
              </a:r>
              <a:endParaRPr lang="zh-CN" altLang="en-US" dirty="0">
                <a:gradFill flip="none" rotWithShape="1">
                  <a:gsLst>
                    <a:gs pos="100000">
                      <a:srgbClr val="161B25"/>
                    </a:gs>
                    <a:gs pos="0">
                      <a:srgbClr val="934BC9"/>
                    </a:gs>
                  </a:gsLst>
                  <a:lin ang="2700000" scaled="1"/>
                  <a:tileRect/>
                </a:gradFill>
              </a:endParaRPr>
            </a:p>
          </p:txBody>
        </p:sp>
      </p:grpSp>
      <p:sp>
        <p:nvSpPr>
          <p:cNvPr id="112" name="圆角矩形 111"/>
          <p:cNvSpPr>
            <a:spLocks noChangeAspect="1"/>
          </p:cNvSpPr>
          <p:nvPr/>
        </p:nvSpPr>
        <p:spPr>
          <a:xfrm rot="14404110">
            <a:off x="12404713" y="741908"/>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圆角矩形 112"/>
          <p:cNvSpPr>
            <a:spLocks noChangeAspect="1"/>
          </p:cNvSpPr>
          <p:nvPr/>
        </p:nvSpPr>
        <p:spPr>
          <a:xfrm rot="14404110">
            <a:off x="10000585" y="848423"/>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圆角矩形 113"/>
          <p:cNvSpPr>
            <a:spLocks noChangeAspect="1"/>
          </p:cNvSpPr>
          <p:nvPr/>
        </p:nvSpPr>
        <p:spPr>
          <a:xfrm rot="14404110">
            <a:off x="2312230" y="251950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圆角矩形 116"/>
          <p:cNvSpPr>
            <a:spLocks noChangeAspect="1"/>
          </p:cNvSpPr>
          <p:nvPr/>
        </p:nvSpPr>
        <p:spPr>
          <a:xfrm rot="14404110">
            <a:off x="925881" y="4495785"/>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组合 181"/>
          <p:cNvGrpSpPr/>
          <p:nvPr/>
        </p:nvGrpSpPr>
        <p:grpSpPr>
          <a:xfrm>
            <a:off x="-3866623" y="1460896"/>
            <a:ext cx="10643638" cy="10643638"/>
            <a:chOff x="-3866623" y="1460896"/>
            <a:chExt cx="10643638" cy="10643638"/>
          </a:xfrm>
        </p:grpSpPr>
        <p:sp>
          <p:nvSpPr>
            <p:cNvPr id="180" name="椭圆 179"/>
            <p:cNvSpPr/>
            <p:nvPr/>
          </p:nvSpPr>
          <p:spPr>
            <a:xfrm rot="452723">
              <a:off x="-3724054" y="2100699"/>
              <a:ext cx="9760134" cy="976013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rot="452723">
              <a:off x="-3866623" y="1460896"/>
              <a:ext cx="10643638" cy="1064363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椭圆 178"/>
          <p:cNvSpPr/>
          <p:nvPr/>
        </p:nvSpPr>
        <p:spPr>
          <a:xfrm rot="3389970">
            <a:off x="-2852751" y="2805470"/>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499123" y="1882799"/>
            <a:ext cx="7763934" cy="476350"/>
            <a:chOff x="4499123" y="1882799"/>
            <a:chExt cx="7763934" cy="476350"/>
          </a:xfrm>
        </p:grpSpPr>
        <p:sp>
          <p:nvSpPr>
            <p:cNvPr id="134" name="等腰三角形 133"/>
            <p:cNvSpPr/>
            <p:nvPr/>
          </p:nvSpPr>
          <p:spPr>
            <a:xfrm rot="5167700">
              <a:off x="8258322" y="-1645585"/>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942492">
              <a:off x="11741259" y="1882799"/>
              <a:ext cx="436804" cy="436804"/>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椭圆 68"/>
          <p:cNvSpPr/>
          <p:nvPr/>
        </p:nvSpPr>
        <p:spPr>
          <a:xfrm>
            <a:off x="4662549" y="-7446817"/>
            <a:ext cx="14901334" cy="14901334"/>
          </a:xfrm>
          <a:prstGeom prst="ellipse">
            <a:avLst/>
          </a:prstGeom>
          <a:gradFill flip="none" rotWithShape="1">
            <a:gsLst>
              <a:gs pos="0">
                <a:srgbClr val="B0D3F2"/>
              </a:gs>
              <a:gs pos="100000">
                <a:srgbClr val="222731">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5012" cy="1422882"/>
            <a:chOff x="-161312" y="-173889"/>
            <a:chExt cx="4365012" cy="1422882"/>
          </a:xfrm>
        </p:grpSpPr>
        <p:grpSp>
          <p:nvGrpSpPr>
            <p:cNvPr id="15" name="组合 14"/>
            <p:cNvGrpSpPr/>
            <p:nvPr/>
          </p:nvGrpSpPr>
          <p:grpSpPr>
            <a:xfrm>
              <a:off x="-161312" y="-173889"/>
              <a:ext cx="4365012" cy="1422882"/>
              <a:chOff x="-161312" y="-173889"/>
              <a:chExt cx="4365012" cy="1422882"/>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424540"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主站系统硬件构成</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1" name="椭圆 130"/>
          <p:cNvSpPr/>
          <p:nvPr/>
        </p:nvSpPr>
        <p:spPr>
          <a:xfrm rot="18321376">
            <a:off x="10477148" y="6168784"/>
            <a:ext cx="333232" cy="3332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6920" y="3394876"/>
            <a:ext cx="11367597" cy="1692771"/>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县调主站系统由前置通道接入系统、前置数据采集工作站、历史数据服务器、调度工作站、远动维护工作站、网络</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工作站和各职能科室工作站等构成双重网结构，网络留有接口，可经网桥与企业管理网络相连，共享数据信息资源。并能与地区调度相互转发必要的信息，主站系统还需要配置独立的不间断后备电源系统（</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UPS</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电源）。</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8598270" y="2647118"/>
            <a:ext cx="2707192"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硬件构成概况</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32" name="直接连接符 131"/>
          <p:cNvCxnSpPr/>
          <p:nvPr/>
        </p:nvCxnSpPr>
        <p:spPr>
          <a:xfrm flipH="1">
            <a:off x="7013122" y="3261783"/>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8458" y="2341763"/>
            <a:ext cx="5496392" cy="651070"/>
            <a:chOff x="2498458" y="2341763"/>
            <a:chExt cx="5496392" cy="651070"/>
          </a:xfrm>
        </p:grpSpPr>
        <p:sp>
          <p:nvSpPr>
            <p:cNvPr id="135" name="等腰三角形 134"/>
            <p:cNvSpPr/>
            <p:nvPr/>
          </p:nvSpPr>
          <p:spPr>
            <a:xfrm rot="5167700">
              <a:off x="5100472" y="-50658"/>
              <a:ext cx="292364" cy="5496392"/>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4596004">
              <a:off x="7205738" y="2341763"/>
              <a:ext cx="651070" cy="65107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p:cNvGrpSpPr/>
          <p:nvPr/>
        </p:nvGrpSpPr>
        <p:grpSpPr>
          <a:xfrm>
            <a:off x="231923" y="5246356"/>
            <a:ext cx="7763934" cy="429336"/>
            <a:chOff x="231923" y="5246356"/>
            <a:chExt cx="7763934" cy="429336"/>
          </a:xfrm>
        </p:grpSpPr>
        <p:sp>
          <p:nvSpPr>
            <p:cNvPr id="133" name="等腰三角形 132"/>
            <p:cNvSpPr/>
            <p:nvPr/>
          </p:nvSpPr>
          <p:spPr>
            <a:xfrm rot="5167700">
              <a:off x="3991122" y="1670958"/>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rot="4596004">
              <a:off x="7521468" y="5246356"/>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499123" y="4732007"/>
            <a:ext cx="7763934" cy="429336"/>
            <a:chOff x="4499123" y="4732007"/>
            <a:chExt cx="7763934" cy="429336"/>
          </a:xfrm>
        </p:grpSpPr>
        <p:sp>
          <p:nvSpPr>
            <p:cNvPr id="11" name="等腰三角形 10"/>
            <p:cNvSpPr/>
            <p:nvPr/>
          </p:nvSpPr>
          <p:spPr>
            <a:xfrm rot="5167700">
              <a:off x="8258322" y="1156609"/>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rot="4596004">
              <a:off x="11655319" y="4732007"/>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rot="3389970">
            <a:off x="558879" y="1084661"/>
            <a:ext cx="1406246" cy="1406246"/>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rot="2128612">
            <a:off x="3055092" y="1629171"/>
            <a:ext cx="791632" cy="7916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5" name="组合 184"/>
          <p:cNvGrpSpPr/>
          <p:nvPr/>
        </p:nvGrpSpPr>
        <p:grpSpPr>
          <a:xfrm>
            <a:off x="8816799" y="5620155"/>
            <a:ext cx="1951644" cy="938300"/>
            <a:chOff x="8816799" y="5620155"/>
            <a:chExt cx="1951644" cy="938300"/>
          </a:xfrm>
        </p:grpSpPr>
        <p:sp>
          <p:nvSpPr>
            <p:cNvPr id="125" name="椭圆 124"/>
            <p:cNvSpPr/>
            <p:nvPr/>
          </p:nvSpPr>
          <p:spPr>
            <a:xfrm rot="17904855">
              <a:off x="9323470" y="5620155"/>
              <a:ext cx="938300" cy="93830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rot="452723">
              <a:off x="8816799" y="5872319"/>
              <a:ext cx="1951644" cy="43397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1"/>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主站系统硬件主要构成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5139190" y="1970995"/>
            <a:ext cx="1725296" cy="4268335"/>
            <a:chOff x="5139190" y="1970995"/>
            <a:chExt cx="1725296" cy="4268335"/>
          </a:xfrm>
        </p:grpSpPr>
        <p:sp>
          <p:nvSpPr>
            <p:cNvPr id="41" name="Lightning Bolt 34"/>
            <p:cNvSpPr/>
            <p:nvPr/>
          </p:nvSpPr>
          <p:spPr>
            <a:xfrm>
              <a:off x="5170933" y="2022260"/>
              <a:ext cx="1649873" cy="4217070"/>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noFill/>
            <a:ln w="1905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a:off x="5139190" y="1992312"/>
              <a:ext cx="1725296" cy="4174448"/>
            </a:xfrm>
            <a:custGeom>
              <a:avLst/>
              <a:gdLst>
                <a:gd name="connsiteX0" fmla="*/ 1474606 w 1725296"/>
                <a:gd name="connsiteY0" fmla="*/ 4095072 h 4174448"/>
                <a:gd name="connsiteX1" fmla="*/ 1514294 w 1725296"/>
                <a:gd name="connsiteY1" fmla="*/ 4134760 h 4174448"/>
                <a:gd name="connsiteX2" fmla="*/ 1474606 w 1725296"/>
                <a:gd name="connsiteY2" fmla="*/ 4174448 h 4174448"/>
                <a:gd name="connsiteX3" fmla="*/ 1434918 w 1725296"/>
                <a:gd name="connsiteY3" fmla="*/ 4134760 h 4174448"/>
                <a:gd name="connsiteX4" fmla="*/ 1474606 w 1725296"/>
                <a:gd name="connsiteY4" fmla="*/ 4095072 h 4174448"/>
                <a:gd name="connsiteX5" fmla="*/ 1431608 w 1725296"/>
                <a:gd name="connsiteY5" fmla="*/ 3276600 h 4174448"/>
                <a:gd name="connsiteX6" fmla="*/ 1471296 w 1725296"/>
                <a:gd name="connsiteY6" fmla="*/ 3316288 h 4174448"/>
                <a:gd name="connsiteX7" fmla="*/ 1431608 w 1725296"/>
                <a:gd name="connsiteY7" fmla="*/ 3355976 h 4174448"/>
                <a:gd name="connsiteX8" fmla="*/ 1391920 w 1725296"/>
                <a:gd name="connsiteY8" fmla="*/ 3316288 h 4174448"/>
                <a:gd name="connsiteX9" fmla="*/ 1431608 w 1725296"/>
                <a:gd name="connsiteY9" fmla="*/ 3276600 h 4174448"/>
                <a:gd name="connsiteX10" fmla="*/ 885508 w 1725296"/>
                <a:gd name="connsiteY10" fmla="*/ 3098800 h 4174448"/>
                <a:gd name="connsiteX11" fmla="*/ 925196 w 1725296"/>
                <a:gd name="connsiteY11" fmla="*/ 3138488 h 4174448"/>
                <a:gd name="connsiteX12" fmla="*/ 885508 w 1725296"/>
                <a:gd name="connsiteY12" fmla="*/ 3178176 h 4174448"/>
                <a:gd name="connsiteX13" fmla="*/ 845820 w 1725296"/>
                <a:gd name="connsiteY13" fmla="*/ 3138488 h 4174448"/>
                <a:gd name="connsiteX14" fmla="*/ 885508 w 1725296"/>
                <a:gd name="connsiteY14" fmla="*/ 3098800 h 4174448"/>
                <a:gd name="connsiteX15" fmla="*/ 1670368 w 1725296"/>
                <a:gd name="connsiteY15" fmla="*/ 2484120 h 4174448"/>
                <a:gd name="connsiteX16" fmla="*/ 1710056 w 1725296"/>
                <a:gd name="connsiteY16" fmla="*/ 2523808 h 4174448"/>
                <a:gd name="connsiteX17" fmla="*/ 1670368 w 1725296"/>
                <a:gd name="connsiteY17" fmla="*/ 2563496 h 4174448"/>
                <a:gd name="connsiteX18" fmla="*/ 1630680 w 1725296"/>
                <a:gd name="connsiteY18" fmla="*/ 2523808 h 4174448"/>
                <a:gd name="connsiteX19" fmla="*/ 1670368 w 1725296"/>
                <a:gd name="connsiteY19" fmla="*/ 2484120 h 4174448"/>
                <a:gd name="connsiteX20" fmla="*/ 1355408 w 1725296"/>
                <a:gd name="connsiteY20" fmla="*/ 2451100 h 4174448"/>
                <a:gd name="connsiteX21" fmla="*/ 1395096 w 1725296"/>
                <a:gd name="connsiteY21" fmla="*/ 2490788 h 4174448"/>
                <a:gd name="connsiteX22" fmla="*/ 1355408 w 1725296"/>
                <a:gd name="connsiteY22" fmla="*/ 2530476 h 4174448"/>
                <a:gd name="connsiteX23" fmla="*/ 1315720 w 1725296"/>
                <a:gd name="connsiteY23" fmla="*/ 2490788 h 4174448"/>
                <a:gd name="connsiteX24" fmla="*/ 1355408 w 1725296"/>
                <a:gd name="connsiteY24" fmla="*/ 2451100 h 4174448"/>
                <a:gd name="connsiteX25" fmla="*/ 847408 w 1725296"/>
                <a:gd name="connsiteY25" fmla="*/ 2392680 h 4174448"/>
                <a:gd name="connsiteX26" fmla="*/ 887096 w 1725296"/>
                <a:gd name="connsiteY26" fmla="*/ 2432368 h 4174448"/>
                <a:gd name="connsiteX27" fmla="*/ 847408 w 1725296"/>
                <a:gd name="connsiteY27" fmla="*/ 2472056 h 4174448"/>
                <a:gd name="connsiteX28" fmla="*/ 807720 w 1725296"/>
                <a:gd name="connsiteY28" fmla="*/ 2432368 h 4174448"/>
                <a:gd name="connsiteX29" fmla="*/ 847408 w 1725296"/>
                <a:gd name="connsiteY29" fmla="*/ 2392680 h 4174448"/>
                <a:gd name="connsiteX30" fmla="*/ 481648 w 1725296"/>
                <a:gd name="connsiteY30" fmla="*/ 2331720 h 4174448"/>
                <a:gd name="connsiteX31" fmla="*/ 521336 w 1725296"/>
                <a:gd name="connsiteY31" fmla="*/ 2371408 h 4174448"/>
                <a:gd name="connsiteX32" fmla="*/ 481648 w 1725296"/>
                <a:gd name="connsiteY32" fmla="*/ 2411096 h 4174448"/>
                <a:gd name="connsiteX33" fmla="*/ 441960 w 1725296"/>
                <a:gd name="connsiteY33" fmla="*/ 2371408 h 4174448"/>
                <a:gd name="connsiteX34" fmla="*/ 481648 w 1725296"/>
                <a:gd name="connsiteY34" fmla="*/ 2331720 h 4174448"/>
                <a:gd name="connsiteX35" fmla="*/ 1507808 w 1725296"/>
                <a:gd name="connsiteY35" fmla="*/ 1905000 h 4174448"/>
                <a:gd name="connsiteX36" fmla="*/ 1547496 w 1725296"/>
                <a:gd name="connsiteY36" fmla="*/ 1944688 h 4174448"/>
                <a:gd name="connsiteX37" fmla="*/ 1507808 w 1725296"/>
                <a:gd name="connsiteY37" fmla="*/ 1984376 h 4174448"/>
                <a:gd name="connsiteX38" fmla="*/ 1468120 w 1725296"/>
                <a:gd name="connsiteY38" fmla="*/ 1944688 h 4174448"/>
                <a:gd name="connsiteX39" fmla="*/ 1507808 w 1725296"/>
                <a:gd name="connsiteY39" fmla="*/ 1905000 h 4174448"/>
                <a:gd name="connsiteX40" fmla="*/ 568008 w 1725296"/>
                <a:gd name="connsiteY40" fmla="*/ 1841500 h 4174448"/>
                <a:gd name="connsiteX41" fmla="*/ 607696 w 1725296"/>
                <a:gd name="connsiteY41" fmla="*/ 1881188 h 4174448"/>
                <a:gd name="connsiteX42" fmla="*/ 568008 w 1725296"/>
                <a:gd name="connsiteY42" fmla="*/ 1920876 h 4174448"/>
                <a:gd name="connsiteX43" fmla="*/ 528320 w 1725296"/>
                <a:gd name="connsiteY43" fmla="*/ 1881188 h 4174448"/>
                <a:gd name="connsiteX44" fmla="*/ 568008 w 1725296"/>
                <a:gd name="connsiteY44" fmla="*/ 1841500 h 4174448"/>
                <a:gd name="connsiteX45" fmla="*/ 1685608 w 1725296"/>
                <a:gd name="connsiteY45" fmla="*/ 1379220 h 4174448"/>
                <a:gd name="connsiteX46" fmla="*/ 1725296 w 1725296"/>
                <a:gd name="connsiteY46" fmla="*/ 1418908 h 4174448"/>
                <a:gd name="connsiteX47" fmla="*/ 1685608 w 1725296"/>
                <a:gd name="connsiteY47" fmla="*/ 1458596 h 4174448"/>
                <a:gd name="connsiteX48" fmla="*/ 1645920 w 1725296"/>
                <a:gd name="connsiteY48" fmla="*/ 1418908 h 4174448"/>
                <a:gd name="connsiteX49" fmla="*/ 1685608 w 1725296"/>
                <a:gd name="connsiteY49" fmla="*/ 1379220 h 4174448"/>
                <a:gd name="connsiteX50" fmla="*/ 1355408 w 1725296"/>
                <a:gd name="connsiteY50" fmla="*/ 1308100 h 4174448"/>
                <a:gd name="connsiteX51" fmla="*/ 1395096 w 1725296"/>
                <a:gd name="connsiteY51" fmla="*/ 1347788 h 4174448"/>
                <a:gd name="connsiteX52" fmla="*/ 1355408 w 1725296"/>
                <a:gd name="connsiteY52" fmla="*/ 1387476 h 4174448"/>
                <a:gd name="connsiteX53" fmla="*/ 1315720 w 1725296"/>
                <a:gd name="connsiteY53" fmla="*/ 1347788 h 4174448"/>
                <a:gd name="connsiteX54" fmla="*/ 1355408 w 1725296"/>
                <a:gd name="connsiteY54" fmla="*/ 1308100 h 4174448"/>
                <a:gd name="connsiteX55" fmla="*/ 710248 w 1725296"/>
                <a:gd name="connsiteY55" fmla="*/ 1242060 h 4174448"/>
                <a:gd name="connsiteX56" fmla="*/ 749936 w 1725296"/>
                <a:gd name="connsiteY56" fmla="*/ 1281748 h 4174448"/>
                <a:gd name="connsiteX57" fmla="*/ 710248 w 1725296"/>
                <a:gd name="connsiteY57" fmla="*/ 1321436 h 4174448"/>
                <a:gd name="connsiteX58" fmla="*/ 670560 w 1725296"/>
                <a:gd name="connsiteY58" fmla="*/ 1281748 h 4174448"/>
                <a:gd name="connsiteX59" fmla="*/ 710248 w 1725296"/>
                <a:gd name="connsiteY59" fmla="*/ 1242060 h 4174448"/>
                <a:gd name="connsiteX60" fmla="*/ 230188 w 1725296"/>
                <a:gd name="connsiteY60" fmla="*/ 1203960 h 4174448"/>
                <a:gd name="connsiteX61" fmla="*/ 269876 w 1725296"/>
                <a:gd name="connsiteY61" fmla="*/ 1243648 h 4174448"/>
                <a:gd name="connsiteX62" fmla="*/ 230188 w 1725296"/>
                <a:gd name="connsiteY62" fmla="*/ 1283336 h 4174448"/>
                <a:gd name="connsiteX63" fmla="*/ 190500 w 1725296"/>
                <a:gd name="connsiteY63" fmla="*/ 1243648 h 4174448"/>
                <a:gd name="connsiteX64" fmla="*/ 230188 w 1725296"/>
                <a:gd name="connsiteY64" fmla="*/ 1203960 h 4174448"/>
                <a:gd name="connsiteX65" fmla="*/ 1647508 w 1725296"/>
                <a:gd name="connsiteY65" fmla="*/ 812800 h 4174448"/>
                <a:gd name="connsiteX66" fmla="*/ 1687196 w 1725296"/>
                <a:gd name="connsiteY66" fmla="*/ 852488 h 4174448"/>
                <a:gd name="connsiteX67" fmla="*/ 1647508 w 1725296"/>
                <a:gd name="connsiteY67" fmla="*/ 892176 h 4174448"/>
                <a:gd name="connsiteX68" fmla="*/ 1607820 w 1725296"/>
                <a:gd name="connsiteY68" fmla="*/ 852488 h 4174448"/>
                <a:gd name="connsiteX69" fmla="*/ 1647508 w 1725296"/>
                <a:gd name="connsiteY69" fmla="*/ 812800 h 4174448"/>
                <a:gd name="connsiteX70" fmla="*/ 390208 w 1725296"/>
                <a:gd name="connsiteY70" fmla="*/ 635000 h 4174448"/>
                <a:gd name="connsiteX71" fmla="*/ 429896 w 1725296"/>
                <a:gd name="connsiteY71" fmla="*/ 674688 h 4174448"/>
                <a:gd name="connsiteX72" fmla="*/ 390208 w 1725296"/>
                <a:gd name="connsiteY72" fmla="*/ 714376 h 4174448"/>
                <a:gd name="connsiteX73" fmla="*/ 350520 w 1725296"/>
                <a:gd name="connsiteY73" fmla="*/ 674688 h 4174448"/>
                <a:gd name="connsiteX74" fmla="*/ 390208 w 1725296"/>
                <a:gd name="connsiteY74" fmla="*/ 635000 h 4174448"/>
                <a:gd name="connsiteX75" fmla="*/ 1609408 w 1725296"/>
                <a:gd name="connsiteY75" fmla="*/ 190500 h 4174448"/>
                <a:gd name="connsiteX76" fmla="*/ 1649096 w 1725296"/>
                <a:gd name="connsiteY76" fmla="*/ 230188 h 4174448"/>
                <a:gd name="connsiteX77" fmla="*/ 1609408 w 1725296"/>
                <a:gd name="connsiteY77" fmla="*/ 269876 h 4174448"/>
                <a:gd name="connsiteX78" fmla="*/ 1569720 w 1725296"/>
                <a:gd name="connsiteY78" fmla="*/ 230188 h 4174448"/>
                <a:gd name="connsiteX79" fmla="*/ 1609408 w 1725296"/>
                <a:gd name="connsiteY79" fmla="*/ 190500 h 4174448"/>
                <a:gd name="connsiteX80" fmla="*/ 936308 w 1725296"/>
                <a:gd name="connsiteY80" fmla="*/ 101600 h 4174448"/>
                <a:gd name="connsiteX81" fmla="*/ 975996 w 1725296"/>
                <a:gd name="connsiteY81" fmla="*/ 141288 h 4174448"/>
                <a:gd name="connsiteX82" fmla="*/ 936308 w 1725296"/>
                <a:gd name="connsiteY82" fmla="*/ 180976 h 4174448"/>
                <a:gd name="connsiteX83" fmla="*/ 896620 w 1725296"/>
                <a:gd name="connsiteY83" fmla="*/ 141288 h 4174448"/>
                <a:gd name="connsiteX84" fmla="*/ 936308 w 1725296"/>
                <a:gd name="connsiteY84" fmla="*/ 101600 h 4174448"/>
                <a:gd name="connsiteX85" fmla="*/ 39688 w 1725296"/>
                <a:gd name="connsiteY85" fmla="*/ 0 h 4174448"/>
                <a:gd name="connsiteX86" fmla="*/ 79376 w 1725296"/>
                <a:gd name="connsiteY86" fmla="*/ 39688 h 4174448"/>
                <a:gd name="connsiteX87" fmla="*/ 39688 w 1725296"/>
                <a:gd name="connsiteY87" fmla="*/ 79376 h 4174448"/>
                <a:gd name="connsiteX88" fmla="*/ 0 w 1725296"/>
                <a:gd name="connsiteY88" fmla="*/ 39688 h 4174448"/>
                <a:gd name="connsiteX89" fmla="*/ 39688 w 1725296"/>
                <a:gd name="connsiteY89" fmla="*/ 0 h 41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25296" h="4174448">
                  <a:moveTo>
                    <a:pt x="1474606" y="4095072"/>
                  </a:moveTo>
                  <a:cubicBezTo>
                    <a:pt x="1496525" y="4095072"/>
                    <a:pt x="1514294" y="4112841"/>
                    <a:pt x="1514294" y="4134760"/>
                  </a:cubicBezTo>
                  <a:cubicBezTo>
                    <a:pt x="1514294" y="4156679"/>
                    <a:pt x="1496525" y="4174448"/>
                    <a:pt x="1474606" y="4174448"/>
                  </a:cubicBezTo>
                  <a:cubicBezTo>
                    <a:pt x="1452687" y="4174448"/>
                    <a:pt x="1434918" y="4156679"/>
                    <a:pt x="1434918" y="4134760"/>
                  </a:cubicBezTo>
                  <a:cubicBezTo>
                    <a:pt x="1434918" y="4112841"/>
                    <a:pt x="1452687" y="4095072"/>
                    <a:pt x="1474606" y="4095072"/>
                  </a:cubicBezTo>
                  <a:close/>
                  <a:moveTo>
                    <a:pt x="1431608" y="3276600"/>
                  </a:moveTo>
                  <a:cubicBezTo>
                    <a:pt x="1453527" y="3276600"/>
                    <a:pt x="1471296" y="3294369"/>
                    <a:pt x="1471296" y="3316288"/>
                  </a:cubicBezTo>
                  <a:cubicBezTo>
                    <a:pt x="1471296" y="3338207"/>
                    <a:pt x="1453527" y="3355976"/>
                    <a:pt x="1431608" y="3355976"/>
                  </a:cubicBezTo>
                  <a:cubicBezTo>
                    <a:pt x="1409689" y="3355976"/>
                    <a:pt x="1391920" y="3338207"/>
                    <a:pt x="1391920" y="3316288"/>
                  </a:cubicBezTo>
                  <a:cubicBezTo>
                    <a:pt x="1391920" y="3294369"/>
                    <a:pt x="1409689" y="3276600"/>
                    <a:pt x="1431608" y="3276600"/>
                  </a:cubicBezTo>
                  <a:close/>
                  <a:moveTo>
                    <a:pt x="885508" y="3098800"/>
                  </a:moveTo>
                  <a:cubicBezTo>
                    <a:pt x="907427" y="3098800"/>
                    <a:pt x="925196" y="3116569"/>
                    <a:pt x="925196" y="3138488"/>
                  </a:cubicBezTo>
                  <a:cubicBezTo>
                    <a:pt x="925196" y="3160407"/>
                    <a:pt x="907427" y="3178176"/>
                    <a:pt x="885508" y="3178176"/>
                  </a:cubicBezTo>
                  <a:cubicBezTo>
                    <a:pt x="863589" y="3178176"/>
                    <a:pt x="845820" y="3160407"/>
                    <a:pt x="845820" y="3138488"/>
                  </a:cubicBezTo>
                  <a:cubicBezTo>
                    <a:pt x="845820" y="3116569"/>
                    <a:pt x="863589" y="3098800"/>
                    <a:pt x="885508" y="3098800"/>
                  </a:cubicBezTo>
                  <a:close/>
                  <a:moveTo>
                    <a:pt x="1670368" y="2484120"/>
                  </a:moveTo>
                  <a:cubicBezTo>
                    <a:pt x="1692287" y="2484120"/>
                    <a:pt x="1710056" y="2501889"/>
                    <a:pt x="1710056" y="2523808"/>
                  </a:cubicBezTo>
                  <a:cubicBezTo>
                    <a:pt x="1710056" y="2545727"/>
                    <a:pt x="1692287" y="2563496"/>
                    <a:pt x="1670368" y="2563496"/>
                  </a:cubicBezTo>
                  <a:cubicBezTo>
                    <a:pt x="1648449" y="2563496"/>
                    <a:pt x="1630680" y="2545727"/>
                    <a:pt x="1630680" y="2523808"/>
                  </a:cubicBezTo>
                  <a:cubicBezTo>
                    <a:pt x="1630680" y="2501889"/>
                    <a:pt x="1648449" y="2484120"/>
                    <a:pt x="1670368" y="2484120"/>
                  </a:cubicBezTo>
                  <a:close/>
                  <a:moveTo>
                    <a:pt x="1355408" y="2451100"/>
                  </a:moveTo>
                  <a:cubicBezTo>
                    <a:pt x="1377327" y="2451100"/>
                    <a:pt x="1395096" y="2468869"/>
                    <a:pt x="1395096" y="2490788"/>
                  </a:cubicBezTo>
                  <a:cubicBezTo>
                    <a:pt x="1395096" y="2512707"/>
                    <a:pt x="1377327" y="2530476"/>
                    <a:pt x="1355408" y="2530476"/>
                  </a:cubicBezTo>
                  <a:cubicBezTo>
                    <a:pt x="1333489" y="2530476"/>
                    <a:pt x="1315720" y="2512707"/>
                    <a:pt x="1315720" y="2490788"/>
                  </a:cubicBezTo>
                  <a:cubicBezTo>
                    <a:pt x="1315720" y="2468869"/>
                    <a:pt x="1333489" y="2451100"/>
                    <a:pt x="1355408" y="2451100"/>
                  </a:cubicBezTo>
                  <a:close/>
                  <a:moveTo>
                    <a:pt x="847408" y="2392680"/>
                  </a:moveTo>
                  <a:cubicBezTo>
                    <a:pt x="869327" y="2392680"/>
                    <a:pt x="887096" y="2410449"/>
                    <a:pt x="887096" y="2432368"/>
                  </a:cubicBezTo>
                  <a:cubicBezTo>
                    <a:pt x="887096" y="2454287"/>
                    <a:pt x="869327" y="2472056"/>
                    <a:pt x="847408" y="2472056"/>
                  </a:cubicBezTo>
                  <a:cubicBezTo>
                    <a:pt x="825489" y="2472056"/>
                    <a:pt x="807720" y="2454287"/>
                    <a:pt x="807720" y="2432368"/>
                  </a:cubicBezTo>
                  <a:cubicBezTo>
                    <a:pt x="807720" y="2410449"/>
                    <a:pt x="825489" y="2392680"/>
                    <a:pt x="847408" y="2392680"/>
                  </a:cubicBezTo>
                  <a:close/>
                  <a:moveTo>
                    <a:pt x="481648" y="2331720"/>
                  </a:moveTo>
                  <a:cubicBezTo>
                    <a:pt x="503567" y="2331720"/>
                    <a:pt x="521336" y="2349489"/>
                    <a:pt x="521336" y="2371408"/>
                  </a:cubicBezTo>
                  <a:cubicBezTo>
                    <a:pt x="521336" y="2393327"/>
                    <a:pt x="503567" y="2411096"/>
                    <a:pt x="481648" y="2411096"/>
                  </a:cubicBezTo>
                  <a:cubicBezTo>
                    <a:pt x="459729" y="2411096"/>
                    <a:pt x="441960" y="2393327"/>
                    <a:pt x="441960" y="2371408"/>
                  </a:cubicBezTo>
                  <a:cubicBezTo>
                    <a:pt x="441960" y="2349489"/>
                    <a:pt x="459729" y="2331720"/>
                    <a:pt x="481648" y="2331720"/>
                  </a:cubicBezTo>
                  <a:close/>
                  <a:moveTo>
                    <a:pt x="1507808" y="1905000"/>
                  </a:moveTo>
                  <a:cubicBezTo>
                    <a:pt x="1529727" y="1905000"/>
                    <a:pt x="1547496" y="1922769"/>
                    <a:pt x="1547496" y="1944688"/>
                  </a:cubicBezTo>
                  <a:cubicBezTo>
                    <a:pt x="1547496" y="1966607"/>
                    <a:pt x="1529727" y="1984376"/>
                    <a:pt x="1507808" y="1984376"/>
                  </a:cubicBezTo>
                  <a:cubicBezTo>
                    <a:pt x="1485889" y="1984376"/>
                    <a:pt x="1468120" y="1966607"/>
                    <a:pt x="1468120" y="1944688"/>
                  </a:cubicBezTo>
                  <a:cubicBezTo>
                    <a:pt x="1468120" y="1922769"/>
                    <a:pt x="1485889" y="1905000"/>
                    <a:pt x="1507808" y="1905000"/>
                  </a:cubicBezTo>
                  <a:close/>
                  <a:moveTo>
                    <a:pt x="568008" y="1841500"/>
                  </a:moveTo>
                  <a:cubicBezTo>
                    <a:pt x="589927" y="1841500"/>
                    <a:pt x="607696" y="1859269"/>
                    <a:pt x="607696" y="1881188"/>
                  </a:cubicBezTo>
                  <a:cubicBezTo>
                    <a:pt x="607696" y="1903107"/>
                    <a:pt x="589927" y="1920876"/>
                    <a:pt x="568008" y="1920876"/>
                  </a:cubicBezTo>
                  <a:cubicBezTo>
                    <a:pt x="546089" y="1920876"/>
                    <a:pt x="528320" y="1903107"/>
                    <a:pt x="528320" y="1881188"/>
                  </a:cubicBezTo>
                  <a:cubicBezTo>
                    <a:pt x="528320" y="1859269"/>
                    <a:pt x="546089" y="1841500"/>
                    <a:pt x="568008" y="1841500"/>
                  </a:cubicBezTo>
                  <a:close/>
                  <a:moveTo>
                    <a:pt x="1685608" y="1379220"/>
                  </a:moveTo>
                  <a:cubicBezTo>
                    <a:pt x="1707527" y="1379220"/>
                    <a:pt x="1725296" y="1396989"/>
                    <a:pt x="1725296" y="1418908"/>
                  </a:cubicBezTo>
                  <a:cubicBezTo>
                    <a:pt x="1725296" y="1440827"/>
                    <a:pt x="1707527" y="1458596"/>
                    <a:pt x="1685608" y="1458596"/>
                  </a:cubicBezTo>
                  <a:cubicBezTo>
                    <a:pt x="1663689" y="1458596"/>
                    <a:pt x="1645920" y="1440827"/>
                    <a:pt x="1645920" y="1418908"/>
                  </a:cubicBezTo>
                  <a:cubicBezTo>
                    <a:pt x="1645920" y="1396989"/>
                    <a:pt x="1663689" y="1379220"/>
                    <a:pt x="1685608" y="1379220"/>
                  </a:cubicBezTo>
                  <a:close/>
                  <a:moveTo>
                    <a:pt x="1355408" y="1308100"/>
                  </a:moveTo>
                  <a:cubicBezTo>
                    <a:pt x="1377327" y="1308100"/>
                    <a:pt x="1395096" y="1325869"/>
                    <a:pt x="1395096" y="1347788"/>
                  </a:cubicBezTo>
                  <a:cubicBezTo>
                    <a:pt x="1395096" y="1369707"/>
                    <a:pt x="1377327" y="1387476"/>
                    <a:pt x="1355408" y="1387476"/>
                  </a:cubicBezTo>
                  <a:cubicBezTo>
                    <a:pt x="1333489" y="1387476"/>
                    <a:pt x="1315720" y="1369707"/>
                    <a:pt x="1315720" y="1347788"/>
                  </a:cubicBezTo>
                  <a:cubicBezTo>
                    <a:pt x="1315720" y="1325869"/>
                    <a:pt x="1333489" y="1308100"/>
                    <a:pt x="1355408" y="1308100"/>
                  </a:cubicBezTo>
                  <a:close/>
                  <a:moveTo>
                    <a:pt x="710248" y="1242060"/>
                  </a:moveTo>
                  <a:cubicBezTo>
                    <a:pt x="732167" y="1242060"/>
                    <a:pt x="749936" y="1259829"/>
                    <a:pt x="749936" y="1281748"/>
                  </a:cubicBezTo>
                  <a:cubicBezTo>
                    <a:pt x="749936" y="1303667"/>
                    <a:pt x="732167" y="1321436"/>
                    <a:pt x="710248" y="1321436"/>
                  </a:cubicBezTo>
                  <a:cubicBezTo>
                    <a:pt x="688329" y="1321436"/>
                    <a:pt x="670560" y="1303667"/>
                    <a:pt x="670560" y="1281748"/>
                  </a:cubicBezTo>
                  <a:cubicBezTo>
                    <a:pt x="670560" y="1259829"/>
                    <a:pt x="688329" y="1242060"/>
                    <a:pt x="710248" y="1242060"/>
                  </a:cubicBezTo>
                  <a:close/>
                  <a:moveTo>
                    <a:pt x="230188" y="1203960"/>
                  </a:moveTo>
                  <a:cubicBezTo>
                    <a:pt x="252107" y="1203960"/>
                    <a:pt x="269876" y="1221729"/>
                    <a:pt x="269876" y="1243648"/>
                  </a:cubicBezTo>
                  <a:cubicBezTo>
                    <a:pt x="269876" y="1265567"/>
                    <a:pt x="252107" y="1283336"/>
                    <a:pt x="230188" y="1283336"/>
                  </a:cubicBezTo>
                  <a:cubicBezTo>
                    <a:pt x="208269" y="1283336"/>
                    <a:pt x="190500" y="1265567"/>
                    <a:pt x="190500" y="1243648"/>
                  </a:cubicBezTo>
                  <a:cubicBezTo>
                    <a:pt x="190500" y="1221729"/>
                    <a:pt x="208269" y="1203960"/>
                    <a:pt x="230188" y="1203960"/>
                  </a:cubicBezTo>
                  <a:close/>
                  <a:moveTo>
                    <a:pt x="1647508" y="812800"/>
                  </a:moveTo>
                  <a:cubicBezTo>
                    <a:pt x="1669427" y="812800"/>
                    <a:pt x="1687196" y="830569"/>
                    <a:pt x="1687196" y="852488"/>
                  </a:cubicBezTo>
                  <a:cubicBezTo>
                    <a:pt x="1687196" y="874407"/>
                    <a:pt x="1669427" y="892176"/>
                    <a:pt x="1647508" y="892176"/>
                  </a:cubicBezTo>
                  <a:cubicBezTo>
                    <a:pt x="1625589" y="892176"/>
                    <a:pt x="1607820" y="874407"/>
                    <a:pt x="1607820" y="852488"/>
                  </a:cubicBezTo>
                  <a:cubicBezTo>
                    <a:pt x="1607820" y="830569"/>
                    <a:pt x="1625589" y="812800"/>
                    <a:pt x="1647508" y="812800"/>
                  </a:cubicBezTo>
                  <a:close/>
                  <a:moveTo>
                    <a:pt x="390208" y="635000"/>
                  </a:moveTo>
                  <a:cubicBezTo>
                    <a:pt x="412127" y="635000"/>
                    <a:pt x="429896" y="652769"/>
                    <a:pt x="429896" y="674688"/>
                  </a:cubicBezTo>
                  <a:cubicBezTo>
                    <a:pt x="429896" y="696607"/>
                    <a:pt x="412127" y="714376"/>
                    <a:pt x="390208" y="714376"/>
                  </a:cubicBezTo>
                  <a:cubicBezTo>
                    <a:pt x="368289" y="714376"/>
                    <a:pt x="350520" y="696607"/>
                    <a:pt x="350520" y="674688"/>
                  </a:cubicBezTo>
                  <a:cubicBezTo>
                    <a:pt x="350520" y="652769"/>
                    <a:pt x="368289" y="635000"/>
                    <a:pt x="390208" y="635000"/>
                  </a:cubicBezTo>
                  <a:close/>
                  <a:moveTo>
                    <a:pt x="1609408" y="190500"/>
                  </a:moveTo>
                  <a:cubicBezTo>
                    <a:pt x="1631327" y="190500"/>
                    <a:pt x="1649096" y="208269"/>
                    <a:pt x="1649096" y="230188"/>
                  </a:cubicBezTo>
                  <a:cubicBezTo>
                    <a:pt x="1649096" y="252107"/>
                    <a:pt x="1631327" y="269876"/>
                    <a:pt x="1609408" y="269876"/>
                  </a:cubicBezTo>
                  <a:cubicBezTo>
                    <a:pt x="1587489" y="269876"/>
                    <a:pt x="1569720" y="252107"/>
                    <a:pt x="1569720" y="230188"/>
                  </a:cubicBezTo>
                  <a:cubicBezTo>
                    <a:pt x="1569720" y="208269"/>
                    <a:pt x="1587489" y="190500"/>
                    <a:pt x="1609408" y="190500"/>
                  </a:cubicBezTo>
                  <a:close/>
                  <a:moveTo>
                    <a:pt x="936308" y="101600"/>
                  </a:moveTo>
                  <a:cubicBezTo>
                    <a:pt x="958227" y="101600"/>
                    <a:pt x="975996" y="119369"/>
                    <a:pt x="975996" y="141288"/>
                  </a:cubicBezTo>
                  <a:cubicBezTo>
                    <a:pt x="975996" y="163207"/>
                    <a:pt x="958227" y="180976"/>
                    <a:pt x="936308" y="180976"/>
                  </a:cubicBezTo>
                  <a:cubicBezTo>
                    <a:pt x="914389" y="180976"/>
                    <a:pt x="896620" y="163207"/>
                    <a:pt x="896620" y="141288"/>
                  </a:cubicBezTo>
                  <a:cubicBezTo>
                    <a:pt x="896620" y="119369"/>
                    <a:pt x="914389" y="101600"/>
                    <a:pt x="936308" y="101600"/>
                  </a:cubicBezTo>
                  <a:close/>
                  <a:moveTo>
                    <a:pt x="39688" y="0"/>
                  </a:moveTo>
                  <a:cubicBezTo>
                    <a:pt x="61607" y="0"/>
                    <a:pt x="79376" y="17769"/>
                    <a:pt x="79376" y="39688"/>
                  </a:cubicBezTo>
                  <a:cubicBezTo>
                    <a:pt x="79376" y="61607"/>
                    <a:pt x="61607" y="79376"/>
                    <a:pt x="39688" y="79376"/>
                  </a:cubicBezTo>
                  <a:cubicBezTo>
                    <a:pt x="17769" y="79376"/>
                    <a:pt x="0" y="61607"/>
                    <a:pt x="0" y="39688"/>
                  </a:cubicBezTo>
                  <a:cubicBezTo>
                    <a:pt x="0" y="17769"/>
                    <a:pt x="17769" y="0"/>
                    <a:pt x="39688" y="0"/>
                  </a:cubicBezTo>
                  <a:close/>
                </a:path>
              </a:pathLst>
            </a:custGeom>
            <a:gradFill>
              <a:gsLst>
                <a:gs pos="0">
                  <a:schemeClr val="bg1">
                    <a:lumMod val="95000"/>
                  </a:schemeClr>
                </a:gs>
                <a:gs pos="100000">
                  <a:srgbClr val="1C212B">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Lightning Bolt 34"/>
            <p:cNvSpPr/>
            <p:nvPr/>
          </p:nvSpPr>
          <p:spPr>
            <a:xfrm>
              <a:off x="5242871" y="1970995"/>
              <a:ext cx="1442220" cy="3956743"/>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grpSp>
        <p:nvGrpSpPr>
          <p:cNvPr id="83" name="组合 82"/>
          <p:cNvGrpSpPr/>
          <p:nvPr/>
        </p:nvGrpSpPr>
        <p:grpSpPr>
          <a:xfrm>
            <a:off x="2457449" y="647700"/>
            <a:ext cx="7372352" cy="6362700"/>
            <a:chOff x="2457449" y="647700"/>
            <a:chExt cx="7372352" cy="6362700"/>
          </a:xfrm>
        </p:grpSpPr>
        <p:sp>
          <p:nvSpPr>
            <p:cNvPr id="63" name="弧形 62"/>
            <p:cNvSpPr/>
            <p:nvPr/>
          </p:nvSpPr>
          <p:spPr>
            <a:xfrm rot="13461989">
              <a:off x="3467101"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4" name="弧形 63"/>
            <p:cNvSpPr/>
            <p:nvPr/>
          </p:nvSpPr>
          <p:spPr>
            <a:xfrm rot="8138011" flipH="1">
              <a:off x="2457449"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2" name="组合 81"/>
          <p:cNvGrpSpPr/>
          <p:nvPr/>
        </p:nvGrpSpPr>
        <p:grpSpPr>
          <a:xfrm>
            <a:off x="3357137" y="1433086"/>
            <a:ext cx="5439625" cy="4791926"/>
            <a:chOff x="3357137" y="1433086"/>
            <a:chExt cx="5439625" cy="4791926"/>
          </a:xfrm>
        </p:grpSpPr>
        <p:sp>
          <p:nvSpPr>
            <p:cNvPr id="65" name="弧形 64"/>
            <p:cNvSpPr/>
            <p:nvPr/>
          </p:nvSpPr>
          <p:spPr>
            <a:xfrm rot="12990789">
              <a:off x="4004836"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7" name="弧形 66"/>
            <p:cNvSpPr/>
            <p:nvPr/>
          </p:nvSpPr>
          <p:spPr>
            <a:xfrm rot="8609211" flipH="1">
              <a:off x="3357137"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1" name="组合 80"/>
          <p:cNvGrpSpPr/>
          <p:nvPr/>
        </p:nvGrpSpPr>
        <p:grpSpPr>
          <a:xfrm>
            <a:off x="4766977" y="2709573"/>
            <a:ext cx="2696148" cy="2238949"/>
            <a:chOff x="4766977" y="2709573"/>
            <a:chExt cx="2696148" cy="2238949"/>
          </a:xfrm>
        </p:grpSpPr>
        <p:sp>
          <p:nvSpPr>
            <p:cNvPr id="68" name="弧形 67"/>
            <p:cNvSpPr/>
            <p:nvPr/>
          </p:nvSpPr>
          <p:spPr>
            <a:xfrm rot="8609211" flipH="1">
              <a:off x="5224177" y="2709574"/>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9" name="弧形 68"/>
            <p:cNvSpPr/>
            <p:nvPr/>
          </p:nvSpPr>
          <p:spPr>
            <a:xfrm rot="12990789">
              <a:off x="4766977" y="2709573"/>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0" name="组合 79"/>
          <p:cNvGrpSpPr/>
          <p:nvPr/>
        </p:nvGrpSpPr>
        <p:grpSpPr>
          <a:xfrm>
            <a:off x="3486149" y="3369733"/>
            <a:ext cx="5332386" cy="728134"/>
            <a:chOff x="3486149" y="3369733"/>
            <a:chExt cx="5332386" cy="728134"/>
          </a:xfrm>
        </p:grpSpPr>
        <p:sp>
          <p:nvSpPr>
            <p:cNvPr id="77" name="任意多边形 76"/>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965640" y="1606034"/>
            <a:ext cx="2111060"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前置通道柜</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1418858" y="2266470"/>
            <a:ext cx="2353042"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通道测试柜</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7" name="矩形 16"/>
          <p:cNvSpPr/>
          <p:nvPr/>
        </p:nvSpPr>
        <p:spPr>
          <a:xfrm>
            <a:off x="117790" y="2926906"/>
            <a:ext cx="3387410"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前置数据采集工作站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592108" y="3587342"/>
            <a:ext cx="2760692"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历史数据服务器</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1045872" y="4247778"/>
            <a:ext cx="2459328"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调度员工作站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982912" y="4908214"/>
            <a:ext cx="2731838"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远动维护工作站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1484991" y="5568650"/>
            <a:ext cx="243047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管理层工作站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247485" y="1631400"/>
            <a:ext cx="2157963" cy="1005788"/>
          </a:xfrm>
          <a:prstGeom prst="rect">
            <a:avLst/>
          </a:prstGeom>
          <a:noFill/>
        </p:spPr>
        <p:txBody>
          <a:bodyPr wrap="square" rtlCol="0">
            <a:spAutoFit/>
          </a:bodyPr>
          <a:lstStyle/>
          <a:p>
            <a:pPr>
              <a:lnSpc>
                <a:spcPct val="130000"/>
              </a:lnSpc>
            </a:pP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8723735" y="2410158"/>
            <a:ext cx="2157963"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网络交换机</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933285" y="3188916"/>
            <a:ext cx="155523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打印机</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 name="矩形 24"/>
          <p:cNvSpPr/>
          <p:nvPr/>
        </p:nvSpPr>
        <p:spPr>
          <a:xfrm>
            <a:off x="8876135" y="3967674"/>
            <a:ext cx="1845377" cy="1005788"/>
          </a:xfrm>
          <a:prstGeom prst="rect">
            <a:avLst/>
          </a:prstGeom>
          <a:noFill/>
        </p:spPr>
        <p:txBody>
          <a:bodyPr wrap="square" rtlCol="0">
            <a:spAutoFit/>
          </a:bodyPr>
          <a:lstStyle/>
          <a:p>
            <a:pPr>
              <a:lnSpc>
                <a:spcPct val="130000"/>
              </a:lnSpc>
            </a:pP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GPS</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时钟</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342735" y="5489382"/>
            <a:ext cx="3801041"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调度主站设不间断电源系统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8685635" y="4782242"/>
            <a:ext cx="139012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仪器仪表</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903049" y="1449758"/>
            <a:ext cx="1866900"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前置机系统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0" name="矩形 39"/>
          <p:cNvSpPr/>
          <p:nvPr/>
        </p:nvSpPr>
        <p:spPr>
          <a:xfrm>
            <a:off x="1587604" y="4779365"/>
            <a:ext cx="2159534"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数据库及数据库管理系统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 name="矩形 42"/>
          <p:cNvSpPr/>
          <p:nvPr/>
        </p:nvSpPr>
        <p:spPr>
          <a:xfrm>
            <a:off x="1273143" y="2906363"/>
            <a:ext cx="1611706"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数据采集处理软件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5" name="矩形 44"/>
          <p:cNvSpPr/>
          <p:nvPr/>
        </p:nvSpPr>
        <p:spPr>
          <a:xfrm>
            <a:off x="8435993" y="1487723"/>
            <a:ext cx="155455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报警处理</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7" name="矩形 56"/>
          <p:cNvSpPr/>
          <p:nvPr/>
        </p:nvSpPr>
        <p:spPr>
          <a:xfrm>
            <a:off x="9497534" y="2609188"/>
            <a:ext cx="176410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记录打印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8" name="矩形 247"/>
          <p:cNvSpPr/>
          <p:nvPr/>
        </p:nvSpPr>
        <p:spPr>
          <a:xfrm>
            <a:off x="9210239" y="3730653"/>
            <a:ext cx="1764106"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计算机数据通信软件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9" name="矩形 248"/>
          <p:cNvSpPr/>
          <p:nvPr/>
        </p:nvSpPr>
        <p:spPr>
          <a:xfrm>
            <a:off x="8668944" y="5332250"/>
            <a:ext cx="140215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诊断软件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4" name="任意多边形 253"/>
          <p:cNvSpPr/>
          <p:nvPr/>
        </p:nvSpPr>
        <p:spPr>
          <a:xfrm>
            <a:off x="7007515"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55" name="任意多边形 254"/>
          <p:cNvSpPr/>
          <p:nvPr/>
        </p:nvSpPr>
        <p:spPr>
          <a:xfrm flipH="1">
            <a:off x="4001848"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346" name="组合 345"/>
          <p:cNvGrpSpPr/>
          <p:nvPr/>
        </p:nvGrpSpPr>
        <p:grpSpPr>
          <a:xfrm>
            <a:off x="5053086" y="-100404"/>
            <a:ext cx="2437964" cy="7325810"/>
            <a:chOff x="5053086" y="-100404"/>
            <a:chExt cx="2437964" cy="7325810"/>
          </a:xfrm>
        </p:grpSpPr>
        <p:sp>
          <p:nvSpPr>
            <p:cNvPr id="252" name="任意多边形 251"/>
            <p:cNvSpPr>
              <a:spLocks noChangeAspect="1"/>
            </p:cNvSpPr>
            <p:nvPr/>
          </p:nvSpPr>
          <p:spPr>
            <a:xfrm flipV="1">
              <a:off x="5053086" y="3747696"/>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256"/>
            <p:cNvSpPr>
              <a:spLocks noChangeAspect="1"/>
            </p:cNvSpPr>
            <p:nvPr/>
          </p:nvSpPr>
          <p:spPr>
            <a:xfrm>
              <a:off x="5053086" y="-100404"/>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7" name="椭圆 286"/>
          <p:cNvSpPr/>
          <p:nvPr/>
        </p:nvSpPr>
        <p:spPr>
          <a:xfrm>
            <a:off x="4736496" y="2123924"/>
            <a:ext cx="2781904" cy="2781904"/>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p:nvPr/>
        </p:nvSpPr>
        <p:spPr>
          <a:xfrm>
            <a:off x="3855963" y="1243391"/>
            <a:ext cx="4542970" cy="4542970"/>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p:nvPr/>
        </p:nvSpPr>
        <p:spPr>
          <a:xfrm>
            <a:off x="435429" y="-2177143"/>
            <a:ext cx="11384038" cy="11384038"/>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9" name="组合 328"/>
          <p:cNvGrpSpPr/>
          <p:nvPr/>
        </p:nvGrpSpPr>
        <p:grpSpPr>
          <a:xfrm>
            <a:off x="3555432" y="1802038"/>
            <a:ext cx="1669711" cy="1042762"/>
            <a:chOff x="3555432" y="1802038"/>
            <a:chExt cx="1669711" cy="1042762"/>
          </a:xfrm>
        </p:grpSpPr>
        <p:cxnSp>
          <p:nvCxnSpPr>
            <p:cNvPr id="292" name="直接连接符 291"/>
            <p:cNvCxnSpPr/>
            <p:nvPr/>
          </p:nvCxnSpPr>
          <p:spPr>
            <a:xfrm>
              <a:off x="3623733" y="1862667"/>
              <a:ext cx="1601410" cy="982133"/>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0" name="椭圆 319"/>
            <p:cNvSpPr/>
            <p:nvPr/>
          </p:nvSpPr>
          <p:spPr>
            <a:xfrm>
              <a:off x="3555432" y="1802038"/>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2987900" y="3382395"/>
            <a:ext cx="2106614" cy="108000"/>
            <a:chOff x="2987900" y="3382395"/>
            <a:chExt cx="2106614" cy="108000"/>
          </a:xfrm>
        </p:grpSpPr>
        <p:cxnSp>
          <p:nvCxnSpPr>
            <p:cNvPr id="295" name="直接连接符 294"/>
            <p:cNvCxnSpPr/>
            <p:nvPr/>
          </p:nvCxnSpPr>
          <p:spPr>
            <a:xfrm>
              <a:off x="3064933" y="3438638"/>
              <a:ext cx="2029581" cy="0"/>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2" name="椭圆 321"/>
            <p:cNvSpPr/>
            <p:nvPr/>
          </p:nvSpPr>
          <p:spPr>
            <a:xfrm>
              <a:off x="2987900" y="3382395"/>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1" name="组合 330"/>
          <p:cNvGrpSpPr/>
          <p:nvPr/>
        </p:nvGrpSpPr>
        <p:grpSpPr>
          <a:xfrm>
            <a:off x="3891982" y="4397829"/>
            <a:ext cx="1188018" cy="1039634"/>
            <a:chOff x="3891982" y="4397829"/>
            <a:chExt cx="1188018" cy="1039634"/>
          </a:xfrm>
        </p:grpSpPr>
        <p:cxnSp>
          <p:nvCxnSpPr>
            <p:cNvPr id="299" name="直接连接符 298"/>
            <p:cNvCxnSpPr/>
            <p:nvPr/>
          </p:nvCxnSpPr>
          <p:spPr>
            <a:xfrm flipV="1">
              <a:off x="3945467" y="4397829"/>
              <a:ext cx="1134533" cy="970038"/>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4" name="椭圆 323"/>
            <p:cNvSpPr/>
            <p:nvPr/>
          </p:nvSpPr>
          <p:spPr>
            <a:xfrm>
              <a:off x="3891982" y="53294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2" name="组合 331"/>
          <p:cNvGrpSpPr/>
          <p:nvPr/>
        </p:nvGrpSpPr>
        <p:grpSpPr>
          <a:xfrm>
            <a:off x="7257143" y="4630057"/>
            <a:ext cx="1238639" cy="978856"/>
            <a:chOff x="7257143" y="4630057"/>
            <a:chExt cx="1238639" cy="978856"/>
          </a:xfrm>
        </p:grpSpPr>
        <p:cxnSp>
          <p:nvCxnSpPr>
            <p:cNvPr id="310" name="直接连接符 309"/>
            <p:cNvCxnSpPr/>
            <p:nvPr/>
          </p:nvCxnSpPr>
          <p:spPr>
            <a:xfrm>
              <a:off x="7257143" y="4630057"/>
              <a:ext cx="1192590" cy="924076"/>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5" name="椭圆 324"/>
            <p:cNvSpPr/>
            <p:nvPr/>
          </p:nvSpPr>
          <p:spPr>
            <a:xfrm>
              <a:off x="8387782" y="550091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3" name="组合 332"/>
          <p:cNvGrpSpPr/>
          <p:nvPr/>
        </p:nvGrpSpPr>
        <p:grpSpPr>
          <a:xfrm>
            <a:off x="7112000" y="3889829"/>
            <a:ext cx="1985762" cy="488454"/>
            <a:chOff x="7112000" y="3889829"/>
            <a:chExt cx="1985762" cy="488454"/>
          </a:xfrm>
        </p:grpSpPr>
        <p:cxnSp>
          <p:nvCxnSpPr>
            <p:cNvPr id="307" name="直接连接符 306"/>
            <p:cNvCxnSpPr/>
            <p:nvPr/>
          </p:nvCxnSpPr>
          <p:spPr>
            <a:xfrm>
              <a:off x="7112000" y="3889829"/>
              <a:ext cx="1964267" cy="428171"/>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6" name="椭圆 325"/>
            <p:cNvSpPr/>
            <p:nvPr/>
          </p:nvSpPr>
          <p:spPr>
            <a:xfrm>
              <a:off x="8989762" y="427028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4" name="组合 333"/>
          <p:cNvGrpSpPr/>
          <p:nvPr/>
        </p:nvGrpSpPr>
        <p:grpSpPr>
          <a:xfrm>
            <a:off x="7068457" y="2955833"/>
            <a:ext cx="2326485" cy="498567"/>
            <a:chOff x="7068457" y="2955833"/>
            <a:chExt cx="2326485" cy="498567"/>
          </a:xfrm>
        </p:grpSpPr>
        <p:cxnSp>
          <p:nvCxnSpPr>
            <p:cNvPr id="304" name="直接连接符 303"/>
            <p:cNvCxnSpPr/>
            <p:nvPr/>
          </p:nvCxnSpPr>
          <p:spPr>
            <a:xfrm flipV="1">
              <a:off x="7068457" y="3014133"/>
              <a:ext cx="2244876" cy="440267"/>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7" name="椭圆 326"/>
            <p:cNvSpPr/>
            <p:nvPr/>
          </p:nvSpPr>
          <p:spPr>
            <a:xfrm>
              <a:off x="9286942" y="295583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a:off x="7082971" y="1862363"/>
            <a:ext cx="1241361" cy="967923"/>
            <a:chOff x="7082971" y="1862363"/>
            <a:chExt cx="1241361" cy="967923"/>
          </a:xfrm>
        </p:grpSpPr>
        <p:cxnSp>
          <p:nvCxnSpPr>
            <p:cNvPr id="302" name="直接连接符 301"/>
            <p:cNvCxnSpPr/>
            <p:nvPr/>
          </p:nvCxnSpPr>
          <p:spPr>
            <a:xfrm flipV="1">
              <a:off x="7082971" y="1913468"/>
              <a:ext cx="1180496" cy="916818"/>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8" name="椭圆 327"/>
            <p:cNvSpPr/>
            <p:nvPr/>
          </p:nvSpPr>
          <p:spPr>
            <a:xfrm>
              <a:off x="8216332" y="18623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5526316" y="2913744"/>
            <a:ext cx="1202264" cy="1202264"/>
            <a:chOff x="5526316" y="2913744"/>
            <a:chExt cx="1202264" cy="1202264"/>
          </a:xfrm>
        </p:grpSpPr>
        <p:grpSp>
          <p:nvGrpSpPr>
            <p:cNvPr id="259" name="组合 258"/>
            <p:cNvGrpSpPr/>
            <p:nvPr/>
          </p:nvGrpSpPr>
          <p:grpSpPr>
            <a:xfrm>
              <a:off x="5526316" y="2913744"/>
              <a:ext cx="1202264" cy="1202264"/>
              <a:chOff x="4775200" y="2108200"/>
              <a:chExt cx="2641600" cy="2641600"/>
            </a:xfrm>
            <a:effectLst>
              <a:outerShdw blurRad="482600" sx="107000" sy="107000" algn="ctr" rotWithShape="0">
                <a:srgbClr val="B0D3F2"/>
              </a:outerShdw>
            </a:effectLst>
          </p:grpSpPr>
          <p:sp>
            <p:nvSpPr>
              <p:cNvPr id="260" name="椭圆 259"/>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p:nvPr/>
            </p:nvSpPr>
            <p:spPr>
              <a:xfrm>
                <a:off x="4775200" y="21082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9" name="闪电形 338"/>
            <p:cNvSpPr/>
            <p:nvPr/>
          </p:nvSpPr>
          <p:spPr>
            <a:xfrm rot="1063917">
              <a:off x="5729224" y="3123556"/>
              <a:ext cx="762644" cy="762644"/>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1"/>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主站系统软件构成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5190512" cy="1091464"/>
            <a:chOff x="-161312" y="-173889"/>
            <a:chExt cx="5190512" cy="1091464"/>
          </a:xfrm>
        </p:grpSpPr>
        <p:grpSp>
          <p:nvGrpSpPr>
            <p:cNvPr id="3" name="组合 2"/>
            <p:cNvGrpSpPr/>
            <p:nvPr/>
          </p:nvGrpSpPr>
          <p:grpSpPr>
            <a:xfrm>
              <a:off x="-161312" y="-173889"/>
              <a:ext cx="5190512" cy="1091464"/>
              <a:chOff x="-161312" y="-173889"/>
              <a:chExt cx="5190512" cy="1091464"/>
            </a:xfrm>
          </p:grpSpPr>
          <p:pic>
            <p:nvPicPr>
              <p:cNvPr id="5" name="图片 4"/>
              <p:cNvPicPr>
                <a:picLocks noChangeAspect="1"/>
              </p:cNvPicPr>
              <p:nvPr/>
            </p:nvPicPr>
            <p:blipFill>
              <a:blip r:embed="rId1"/>
              <a:stretch>
                <a:fillRect/>
              </a:stretch>
            </p:blipFill>
            <p:spPr>
              <a:xfrm>
                <a:off x="-161312" y="-173889"/>
                <a:ext cx="1193210" cy="1091464"/>
              </a:xfrm>
              <a:prstGeom prst="rect">
                <a:avLst/>
              </a:prstGeom>
            </p:spPr>
          </p:pic>
          <p:sp>
            <p:nvSpPr>
              <p:cNvPr id="6" name="文本框 5"/>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主站系统网络拓扑图</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等腰三角形 103"/>
          <p:cNvSpPr/>
          <p:nvPr/>
        </p:nvSpPr>
        <p:spPr>
          <a:xfrm rot="18014594" flipH="1">
            <a:off x="9574132" y="-4095741"/>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3"/>
          <p:cNvSpPr/>
          <p:nvPr/>
        </p:nvSpPr>
        <p:spPr>
          <a:xfrm rot="17541559" flipH="1">
            <a:off x="9146663" y="-4169566"/>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3"/>
          <p:cNvSpPr/>
          <p:nvPr/>
        </p:nvSpPr>
        <p:spPr>
          <a:xfrm rot="17780356" flipV="1">
            <a:off x="2062557" y="988479"/>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3"/>
          <p:cNvSpPr/>
          <p:nvPr/>
        </p:nvSpPr>
        <p:spPr>
          <a:xfrm rot="17937025" flipV="1">
            <a:off x="2075771" y="966769"/>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等腰三角形 103"/>
          <p:cNvSpPr/>
          <p:nvPr/>
        </p:nvSpPr>
        <p:spPr>
          <a:xfrm rot="17937025" flipV="1">
            <a:off x="2291896" y="5184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等腰三角形 103"/>
          <p:cNvSpPr/>
          <p:nvPr/>
        </p:nvSpPr>
        <p:spPr>
          <a:xfrm rot="17491019" flipV="1">
            <a:off x="1665259" y="3295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等腰三角形 103"/>
          <p:cNvSpPr/>
          <p:nvPr/>
        </p:nvSpPr>
        <p:spPr>
          <a:xfrm rot="17491019" flipV="1">
            <a:off x="958399" y="6898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等腰三角形 103"/>
          <p:cNvSpPr/>
          <p:nvPr/>
        </p:nvSpPr>
        <p:spPr>
          <a:xfrm rot="17752096" flipV="1">
            <a:off x="1415600" y="9946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等腰三角形 103"/>
          <p:cNvSpPr/>
          <p:nvPr/>
        </p:nvSpPr>
        <p:spPr>
          <a:xfrm rot="17491019" flipH="1">
            <a:off x="10007148" y="-414880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等腰三角形 103"/>
          <p:cNvSpPr/>
          <p:nvPr/>
        </p:nvSpPr>
        <p:spPr>
          <a:xfrm rot="17821995" flipH="1">
            <a:off x="10286119" y="-397832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等腰三角形 103"/>
          <p:cNvSpPr/>
          <p:nvPr/>
        </p:nvSpPr>
        <p:spPr>
          <a:xfrm rot="17821995" flipH="1">
            <a:off x="9929658" y="-3466885"/>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等腰三角形 103"/>
          <p:cNvSpPr/>
          <p:nvPr/>
        </p:nvSpPr>
        <p:spPr>
          <a:xfrm rot="17576250" flipH="1">
            <a:off x="9837564" y="-3622568"/>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1" name="组合 210"/>
          <p:cNvGrpSpPr/>
          <p:nvPr/>
        </p:nvGrpSpPr>
        <p:grpSpPr>
          <a:xfrm>
            <a:off x="1623919" y="1310516"/>
            <a:ext cx="8944164" cy="5050080"/>
            <a:chOff x="1623919" y="1310516"/>
            <a:chExt cx="8944164" cy="5050080"/>
          </a:xfrm>
        </p:grpSpPr>
        <p:cxnSp>
          <p:nvCxnSpPr>
            <p:cNvPr id="44" name="直接连接符 43"/>
            <p:cNvCxnSpPr/>
            <p:nvPr/>
          </p:nvCxnSpPr>
          <p:spPr>
            <a:xfrm>
              <a:off x="6476722"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2141407" y="2477539"/>
              <a:ext cx="6832577"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2175763" y="2722327"/>
              <a:ext cx="6798221" cy="2362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2661044"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2772701"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29" name="文本框 28"/>
            <p:cNvSpPr txBox="1"/>
            <p:nvPr/>
          </p:nvSpPr>
          <p:spPr>
            <a:xfrm>
              <a:off x="2257359" y="1432194"/>
              <a:ext cx="98344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系统服务器</a:t>
              </a:r>
              <a:endParaRPr lang="zh-CN" altLang="en-US" dirty="0"/>
            </a:p>
          </p:txBody>
        </p:sp>
        <p:sp>
          <p:nvSpPr>
            <p:cNvPr id="30" name="文本框 29"/>
            <p:cNvSpPr txBox="1"/>
            <p:nvPr/>
          </p:nvSpPr>
          <p:spPr>
            <a:xfrm>
              <a:off x="3330988" y="1324831"/>
              <a:ext cx="8631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备用系统服务器</a:t>
              </a:r>
              <a:endParaRPr lang="zh-CN" altLang="en-US" dirty="0"/>
            </a:p>
          </p:txBody>
        </p:sp>
        <p:cxnSp>
          <p:nvCxnSpPr>
            <p:cNvPr id="31" name="直接连接符 30"/>
            <p:cNvCxnSpPr/>
            <p:nvPr/>
          </p:nvCxnSpPr>
          <p:spPr>
            <a:xfrm>
              <a:off x="3597249"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717495"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p:nvPr/>
          </p:nvSpPr>
          <p:spPr>
            <a:xfrm>
              <a:off x="5426607" y="1325725"/>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调度工作站</a:t>
              </a:r>
              <a:r>
                <a:rPr lang="en-US" altLang="zh-CN"/>
                <a:t>1</a:t>
              </a:r>
              <a:endParaRPr lang="zh-CN" altLang="en-US" dirty="0"/>
            </a:p>
          </p:txBody>
        </p:sp>
        <p:sp>
          <p:nvSpPr>
            <p:cNvPr id="34" name="文本框 33"/>
            <p:cNvSpPr txBox="1"/>
            <p:nvPr/>
          </p:nvSpPr>
          <p:spPr>
            <a:xfrm>
              <a:off x="6050849" y="1310516"/>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调度工作站</a:t>
              </a:r>
              <a:r>
                <a:rPr lang="en-US" altLang="zh-CN"/>
                <a:t>2</a:t>
              </a:r>
              <a:endParaRPr lang="zh-CN" altLang="en-US" dirty="0"/>
            </a:p>
          </p:txBody>
        </p:sp>
        <p:sp>
          <p:nvSpPr>
            <p:cNvPr id="35" name="文本框 34"/>
            <p:cNvSpPr txBox="1"/>
            <p:nvPr/>
          </p:nvSpPr>
          <p:spPr>
            <a:xfrm>
              <a:off x="7808919" y="1642446"/>
              <a:ext cx="5530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总调度站</a:t>
              </a:r>
              <a:endParaRPr lang="zh-CN" altLang="en-US" dirty="0"/>
            </a:p>
          </p:txBody>
        </p:sp>
        <p:cxnSp>
          <p:nvCxnSpPr>
            <p:cNvPr id="36" name="直接连接符 35"/>
            <p:cNvCxnSpPr/>
            <p:nvPr/>
          </p:nvCxnSpPr>
          <p:spPr>
            <a:xfrm flipH="1">
              <a:off x="5871195"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5701562"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flipH="1">
              <a:off x="6300647"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6415525"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0" name="文本框 39"/>
            <p:cNvSpPr txBox="1"/>
            <p:nvPr/>
          </p:nvSpPr>
          <p:spPr>
            <a:xfrm>
              <a:off x="1623919" y="2292875"/>
              <a:ext cx="314329" cy="646331"/>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交换机</a:t>
              </a:r>
              <a:endParaRPr lang="zh-CN" altLang="en-US" dirty="0"/>
            </a:p>
          </p:txBody>
        </p:sp>
        <p:sp>
          <p:nvSpPr>
            <p:cNvPr id="41" name="文本框 40"/>
            <p:cNvSpPr txBox="1"/>
            <p:nvPr/>
          </p:nvSpPr>
          <p:spPr>
            <a:xfrm>
              <a:off x="4673919" y="146261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sp>
          <p:nvSpPr>
            <p:cNvPr id="42" name="文本框 41"/>
            <p:cNvSpPr txBox="1"/>
            <p:nvPr/>
          </p:nvSpPr>
          <p:spPr>
            <a:xfrm>
              <a:off x="6967714" y="172296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cxnSp>
          <p:nvCxnSpPr>
            <p:cNvPr id="43" name="直接连接符 42"/>
            <p:cNvCxnSpPr>
              <a:stCxn id="20" idx="3"/>
              <a:endCxn id="21" idx="1"/>
            </p:cNvCxnSpPr>
            <p:nvPr/>
          </p:nvCxnSpPr>
          <p:spPr>
            <a:xfrm>
              <a:off x="5242049"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071964" y="2458214"/>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flipH="1">
              <a:off x="6177179" y="2737358"/>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6192186" y="2817549"/>
              <a:ext cx="982551"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WEB</a:t>
              </a:r>
              <a:r>
                <a:rPr lang="zh-CN" altLang="en-US"/>
                <a:t>服务器</a:t>
              </a:r>
              <a:endParaRPr lang="zh-CN" altLang="en-US" dirty="0"/>
            </a:p>
          </p:txBody>
        </p:sp>
        <p:cxnSp>
          <p:nvCxnSpPr>
            <p:cNvPr id="49" name="直接连接符 48"/>
            <p:cNvCxnSpPr/>
            <p:nvPr/>
          </p:nvCxnSpPr>
          <p:spPr>
            <a:xfrm>
              <a:off x="6045123" y="3755158"/>
              <a:ext cx="3122115"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a:off x="6173958" y="3199018"/>
              <a:ext cx="0" cy="55614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1" name="文本框 50"/>
            <p:cNvSpPr txBox="1"/>
            <p:nvPr/>
          </p:nvSpPr>
          <p:spPr>
            <a:xfrm>
              <a:off x="7202496" y="3186624"/>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供电所长工作站</a:t>
              </a:r>
              <a:endParaRPr lang="zh-CN" altLang="en-US" dirty="0"/>
            </a:p>
          </p:txBody>
        </p:sp>
        <p:cxnSp>
          <p:nvCxnSpPr>
            <p:cNvPr id="53" name="直接连接符 52"/>
            <p:cNvCxnSpPr/>
            <p:nvPr/>
          </p:nvCxnSpPr>
          <p:spPr>
            <a:xfrm>
              <a:off x="7094060" y="3542580"/>
              <a:ext cx="17178" cy="21794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8101123" y="2275697"/>
              <a:ext cx="3221" cy="146872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6" name="文本框 55"/>
            <p:cNvSpPr txBox="1"/>
            <p:nvPr/>
          </p:nvSpPr>
          <p:spPr>
            <a:xfrm>
              <a:off x="8748522" y="3175888"/>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生产副总工作站</a:t>
              </a:r>
              <a:endParaRPr lang="zh-CN" altLang="en-US" dirty="0"/>
            </a:p>
          </p:txBody>
        </p:sp>
        <p:cxnSp>
          <p:nvCxnSpPr>
            <p:cNvPr id="58" name="直接连接符 57"/>
            <p:cNvCxnSpPr/>
            <p:nvPr/>
          </p:nvCxnSpPr>
          <p:spPr>
            <a:xfrm>
              <a:off x="8654043" y="3456689"/>
              <a:ext cx="0" cy="32531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a:endCxn id="57" idx="1"/>
            </p:cNvCxnSpPr>
            <p:nvPr/>
          </p:nvCxnSpPr>
          <p:spPr>
            <a:xfrm flipV="1">
              <a:off x="9140397" y="3760967"/>
              <a:ext cx="369086" cy="492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0" name="文本框 59"/>
            <p:cNvSpPr txBox="1"/>
            <p:nvPr/>
          </p:nvSpPr>
          <p:spPr>
            <a:xfrm>
              <a:off x="9757735" y="3632181"/>
              <a:ext cx="810348"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交换机</a:t>
              </a:r>
              <a:endParaRPr lang="zh-CN" altLang="en-US" dirty="0"/>
            </a:p>
          </p:txBody>
        </p:sp>
        <p:cxnSp>
          <p:nvCxnSpPr>
            <p:cNvPr id="63" name="直接连接符 62"/>
            <p:cNvCxnSpPr>
              <a:endCxn id="62" idx="0"/>
            </p:cNvCxnSpPr>
            <p:nvPr/>
          </p:nvCxnSpPr>
          <p:spPr>
            <a:xfrm>
              <a:off x="6601802"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7718377"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5" name="文本框 64"/>
            <p:cNvSpPr txBox="1"/>
            <p:nvPr/>
          </p:nvSpPr>
          <p:spPr>
            <a:xfrm>
              <a:off x="6252333" y="4370035"/>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其他计算机系统</a:t>
              </a:r>
              <a:endParaRPr lang="zh-CN" altLang="en-US" dirty="0"/>
            </a:p>
          </p:txBody>
        </p:sp>
        <p:sp>
          <p:nvSpPr>
            <p:cNvPr id="66" name="文本框 65"/>
            <p:cNvSpPr txBox="1"/>
            <p:nvPr/>
          </p:nvSpPr>
          <p:spPr>
            <a:xfrm>
              <a:off x="7449431" y="4370035"/>
              <a:ext cx="773013"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总经理工作站</a:t>
              </a:r>
              <a:endParaRPr lang="zh-CN" altLang="en-US" dirty="0"/>
            </a:p>
          </p:txBody>
        </p:sp>
        <p:sp>
          <p:nvSpPr>
            <p:cNvPr id="67" name="文本框 66"/>
            <p:cNvSpPr txBox="1"/>
            <p:nvPr/>
          </p:nvSpPr>
          <p:spPr>
            <a:xfrm>
              <a:off x="6401568" y="5581089"/>
              <a:ext cx="245646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模拟层</a:t>
              </a:r>
              <a:endParaRPr lang="en-US" altLang="zh-CN" dirty="0"/>
            </a:p>
          </p:txBody>
        </p:sp>
        <p:cxnSp>
          <p:nvCxnSpPr>
            <p:cNvPr id="68" name="直接连接符 67"/>
            <p:cNvCxnSpPr/>
            <p:nvPr/>
          </p:nvCxnSpPr>
          <p:spPr>
            <a:xfrm>
              <a:off x="5796041" y="1975081"/>
              <a:ext cx="0" cy="332395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H="1">
              <a:off x="4857946"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4965309"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72" name="文本框 71"/>
            <p:cNvSpPr txBox="1"/>
            <p:nvPr/>
          </p:nvSpPr>
          <p:spPr>
            <a:xfrm>
              <a:off x="4636447" y="3457650"/>
              <a:ext cx="740676"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a:t>
              </a:r>
              <a:r>
                <a:rPr lang="en-US" altLang="zh-CN"/>
                <a:t>2</a:t>
              </a:r>
              <a:endParaRPr lang="zh-CN" altLang="en-US" dirty="0"/>
            </a:p>
          </p:txBody>
        </p:sp>
        <p:sp>
          <p:nvSpPr>
            <p:cNvPr id="74" name="文本框 73"/>
            <p:cNvSpPr txBox="1"/>
            <p:nvPr/>
          </p:nvSpPr>
          <p:spPr>
            <a:xfrm>
              <a:off x="2854862" y="3485591"/>
              <a:ext cx="75481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a:t>
              </a:r>
              <a:r>
                <a:rPr lang="en-US" altLang="zh-CN"/>
                <a:t>1</a:t>
              </a:r>
              <a:endParaRPr lang="zh-CN" altLang="en-US" dirty="0"/>
            </a:p>
          </p:txBody>
        </p:sp>
        <p:cxnSp>
          <p:nvCxnSpPr>
            <p:cNvPr id="75" name="直接连接符 74"/>
            <p:cNvCxnSpPr/>
            <p:nvPr/>
          </p:nvCxnSpPr>
          <p:spPr>
            <a:xfrm flipH="1">
              <a:off x="3226030"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134772"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2404703"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2313445"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0" name="文本框 79"/>
            <p:cNvSpPr txBox="1"/>
            <p:nvPr/>
          </p:nvSpPr>
          <p:spPr>
            <a:xfrm>
              <a:off x="1823997" y="3523690"/>
              <a:ext cx="96859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维护工作站兼网络管理</a:t>
              </a:r>
              <a:endParaRPr lang="zh-CN" altLang="en-US" dirty="0"/>
            </a:p>
          </p:txBody>
        </p:sp>
        <p:sp>
          <p:nvSpPr>
            <p:cNvPr id="82" name="任意多边形 81"/>
            <p:cNvSpPr/>
            <p:nvPr/>
          </p:nvSpPr>
          <p:spPr>
            <a:xfrm>
              <a:off x="2462423" y="3331075"/>
              <a:ext cx="322089" cy="1089733"/>
            </a:xfrm>
            <a:custGeom>
              <a:avLst/>
              <a:gdLst>
                <a:gd name="connsiteX0" fmla="*/ 14287 w 285750"/>
                <a:gd name="connsiteY0" fmla="*/ 0 h 966787"/>
                <a:gd name="connsiteX1" fmla="*/ 285750 w 285750"/>
                <a:gd name="connsiteY1" fmla="*/ 0 h 966787"/>
                <a:gd name="connsiteX2" fmla="*/ 285750 w 285750"/>
                <a:gd name="connsiteY2" fmla="*/ 966787 h 966787"/>
                <a:gd name="connsiteX3" fmla="*/ 0 w 285750"/>
                <a:gd name="connsiteY3" fmla="*/ 966787 h 966787"/>
              </a:gdLst>
              <a:ahLst/>
              <a:cxnLst>
                <a:cxn ang="0">
                  <a:pos x="connsiteX0" y="connsiteY0"/>
                </a:cxn>
                <a:cxn ang="0">
                  <a:pos x="connsiteX1" y="connsiteY1"/>
                </a:cxn>
                <a:cxn ang="0">
                  <a:pos x="connsiteX2" y="connsiteY2"/>
                </a:cxn>
                <a:cxn ang="0">
                  <a:pos x="connsiteX3" y="connsiteY3"/>
                </a:cxn>
              </a:cxnLst>
              <a:rect l="l" t="t" r="r" b="b"/>
              <a:pathLst>
                <a:path w="285750" h="966787">
                  <a:moveTo>
                    <a:pt x="14287" y="0"/>
                  </a:moveTo>
                  <a:lnTo>
                    <a:pt x="285750" y="0"/>
                  </a:lnTo>
                  <a:lnTo>
                    <a:pt x="285750" y="966787"/>
                  </a:lnTo>
                  <a:lnTo>
                    <a:pt x="0" y="966787"/>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3" name="文本框 82"/>
            <p:cNvSpPr txBox="1"/>
            <p:nvPr/>
          </p:nvSpPr>
          <p:spPr>
            <a:xfrm>
              <a:off x="2023664" y="4490821"/>
              <a:ext cx="65885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cxnSp>
          <p:nvCxnSpPr>
            <p:cNvPr id="84" name="直接连接符 83"/>
            <p:cNvCxnSpPr/>
            <p:nvPr/>
          </p:nvCxnSpPr>
          <p:spPr>
            <a:xfrm flipH="1">
              <a:off x="3705160" y="2745947"/>
              <a:ext cx="12336" cy="112999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flipH="1">
              <a:off x="4393339" y="2580537"/>
              <a:ext cx="14141" cy="129540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6" name="文本框 85"/>
            <p:cNvSpPr txBox="1"/>
            <p:nvPr/>
          </p:nvSpPr>
          <p:spPr>
            <a:xfrm>
              <a:off x="3661550" y="2756778"/>
              <a:ext cx="68010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100MB</a:t>
              </a:r>
              <a:r>
                <a:rPr lang="zh-CN" altLang="en-US"/>
                <a:t>网络</a:t>
              </a:r>
              <a:endParaRPr lang="zh-CN" altLang="en-US" dirty="0"/>
            </a:p>
          </p:txBody>
        </p:sp>
        <p:sp>
          <p:nvSpPr>
            <p:cNvPr id="90" name="任意多边形 89"/>
            <p:cNvSpPr/>
            <p:nvPr/>
          </p:nvSpPr>
          <p:spPr>
            <a:xfrm>
              <a:off x="3799091" y="3572641"/>
              <a:ext cx="150308"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1" name="任意多边形 90"/>
            <p:cNvSpPr/>
            <p:nvPr/>
          </p:nvSpPr>
          <p:spPr>
            <a:xfrm flipH="1">
              <a:off x="4114022" y="3572641"/>
              <a:ext cx="171781"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2" name="文本框 91"/>
            <p:cNvSpPr txBox="1"/>
            <p:nvPr/>
          </p:nvSpPr>
          <p:spPr>
            <a:xfrm>
              <a:off x="3790387" y="3400955"/>
              <a:ext cx="499710"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GPS</a:t>
              </a:r>
              <a:endParaRPr lang="zh-CN" altLang="en-US" dirty="0"/>
            </a:p>
          </p:txBody>
        </p:sp>
        <p:sp>
          <p:nvSpPr>
            <p:cNvPr id="93" name="文本框 92"/>
            <p:cNvSpPr txBox="1"/>
            <p:nvPr/>
          </p:nvSpPr>
          <p:spPr>
            <a:xfrm>
              <a:off x="2908416" y="3903178"/>
              <a:ext cx="631409" cy="830997"/>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Npart server</a:t>
              </a:r>
              <a:endParaRPr lang="zh-CN" altLang="en-US" dirty="0"/>
            </a:p>
          </p:txBody>
        </p:sp>
        <p:sp>
          <p:nvSpPr>
            <p:cNvPr id="94" name="文本框 93"/>
            <p:cNvSpPr txBox="1"/>
            <p:nvPr/>
          </p:nvSpPr>
          <p:spPr>
            <a:xfrm>
              <a:off x="4476912" y="3888663"/>
              <a:ext cx="66947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Npart server</a:t>
              </a:r>
              <a:endParaRPr lang="zh-CN" altLang="en-US" dirty="0"/>
            </a:p>
          </p:txBody>
        </p:sp>
        <p:cxnSp>
          <p:nvCxnSpPr>
            <p:cNvPr id="97" name="直接连接符 96"/>
            <p:cNvCxnSpPr/>
            <p:nvPr/>
          </p:nvCxnSpPr>
          <p:spPr>
            <a:xfrm flipH="1">
              <a:off x="3706674"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flipH="1">
              <a:off x="4408112"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3403879" y="5032872"/>
              <a:ext cx="1368176"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前置机柜</a:t>
              </a:r>
              <a:endParaRPr lang="zh-CN" altLang="en-US"/>
            </a:p>
            <a:p>
              <a:r>
                <a:rPr lang="zh-CN" altLang="en-US"/>
                <a:t>通道处理及转换</a:t>
              </a:r>
              <a:endParaRPr lang="zh-CN" altLang="en-US" dirty="0"/>
            </a:p>
          </p:txBody>
        </p:sp>
        <p:cxnSp>
          <p:nvCxnSpPr>
            <p:cNvPr id="100" name="直接连接符 99"/>
            <p:cNvCxnSpPr/>
            <p:nvPr/>
          </p:nvCxnSpPr>
          <p:spPr>
            <a:xfrm flipH="1">
              <a:off x="3650392"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flipH="1">
              <a:off x="4413574"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102" name="文本框 101"/>
            <p:cNvSpPr txBox="1"/>
            <p:nvPr/>
          </p:nvSpPr>
          <p:spPr>
            <a:xfrm>
              <a:off x="3385271"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RTU1</a:t>
              </a:r>
              <a:endParaRPr lang="zh-CN" altLang="en-US" dirty="0"/>
            </a:p>
          </p:txBody>
        </p:sp>
        <p:sp>
          <p:nvSpPr>
            <p:cNvPr id="103" name="文本框 102"/>
            <p:cNvSpPr txBox="1"/>
            <p:nvPr/>
          </p:nvSpPr>
          <p:spPr>
            <a:xfrm>
              <a:off x="4149695"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RTU2</a:t>
              </a:r>
              <a:endParaRPr lang="zh-CN" altLang="en-US" dirty="0"/>
            </a:p>
          </p:txBody>
        </p:sp>
        <p:sp>
          <p:nvSpPr>
            <p:cNvPr id="15" name="流程图: 资料带 14"/>
            <p:cNvSpPr/>
            <p:nvPr/>
          </p:nvSpPr>
          <p:spPr>
            <a:xfrm flipH="1">
              <a:off x="5602788" y="5195969"/>
              <a:ext cx="3993901" cy="1090808"/>
            </a:xfrm>
            <a:prstGeom prst="flowChartPunchedTape">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8" name="矩形 17"/>
            <p:cNvSpPr/>
            <p:nvPr/>
          </p:nvSpPr>
          <p:spPr>
            <a:xfrm>
              <a:off x="2519325"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421173"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p:cNvSpPr/>
            <p:nvPr/>
          </p:nvSpPr>
          <p:spPr>
            <a:xfrm>
              <a:off x="4769652"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5594199"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p:cNvSpPr/>
            <p:nvPr/>
          </p:nvSpPr>
          <p:spPr>
            <a:xfrm>
              <a:off x="6212610"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p:cNvSpPr/>
            <p:nvPr/>
          </p:nvSpPr>
          <p:spPr>
            <a:xfrm>
              <a:off x="6710774"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矩形 23"/>
            <p:cNvSpPr/>
            <p:nvPr/>
          </p:nvSpPr>
          <p:spPr>
            <a:xfrm>
              <a:off x="7904649" y="2078149"/>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矩形 24"/>
            <p:cNvSpPr/>
            <p:nvPr/>
          </p:nvSpPr>
          <p:spPr>
            <a:xfrm>
              <a:off x="1969627" y="2395944"/>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矩形 25"/>
            <p:cNvSpPr/>
            <p:nvPr/>
          </p:nvSpPr>
          <p:spPr>
            <a:xfrm>
              <a:off x="1969627" y="2653615"/>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矩形 44"/>
            <p:cNvSpPr/>
            <p:nvPr/>
          </p:nvSpPr>
          <p:spPr>
            <a:xfrm>
              <a:off x="5986073" y="306310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2" name="矩形 51"/>
            <p:cNvSpPr/>
            <p:nvPr/>
          </p:nvSpPr>
          <p:spPr>
            <a:xfrm>
              <a:off x="6946972" y="334225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5" name="矩形 54"/>
            <p:cNvSpPr/>
            <p:nvPr/>
          </p:nvSpPr>
          <p:spPr>
            <a:xfrm>
              <a:off x="8476894" y="3299306"/>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矩形 56"/>
            <p:cNvSpPr/>
            <p:nvPr/>
          </p:nvSpPr>
          <p:spPr>
            <a:xfrm>
              <a:off x="9509483" y="365360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1" name="矩形 60"/>
            <p:cNvSpPr/>
            <p:nvPr/>
          </p:nvSpPr>
          <p:spPr>
            <a:xfrm>
              <a:off x="7575046" y="4136737"/>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2" name="矩形 61"/>
            <p:cNvSpPr/>
            <p:nvPr/>
          </p:nvSpPr>
          <p:spPr>
            <a:xfrm>
              <a:off x="6453103" y="413136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9" name="矩形 68"/>
            <p:cNvSpPr/>
            <p:nvPr/>
          </p:nvSpPr>
          <p:spPr>
            <a:xfrm>
              <a:off x="480133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3" name="矩形 72"/>
            <p:cNvSpPr/>
            <p:nvPr/>
          </p:nvSpPr>
          <p:spPr>
            <a:xfrm>
              <a:off x="300300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7" name="矩形 76"/>
            <p:cNvSpPr/>
            <p:nvPr/>
          </p:nvSpPr>
          <p:spPr>
            <a:xfrm>
              <a:off x="2170939"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1" name="矩形 80"/>
            <p:cNvSpPr/>
            <p:nvPr/>
          </p:nvSpPr>
          <p:spPr>
            <a:xfrm>
              <a:off x="2170939" y="429639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7" name="矩形 86"/>
            <p:cNvSpPr/>
            <p:nvPr/>
          </p:nvSpPr>
          <p:spPr>
            <a:xfrm>
              <a:off x="3555913"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8" name="矩形 87"/>
            <p:cNvSpPr/>
            <p:nvPr/>
          </p:nvSpPr>
          <p:spPr>
            <a:xfrm>
              <a:off x="4200091"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9" name="矩形 88"/>
            <p:cNvSpPr/>
            <p:nvPr/>
          </p:nvSpPr>
          <p:spPr>
            <a:xfrm>
              <a:off x="3870844" y="3488153"/>
              <a:ext cx="317794" cy="127433"/>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5" name="矩形 94"/>
            <p:cNvSpPr/>
            <p:nvPr/>
          </p:nvSpPr>
          <p:spPr>
            <a:xfrm>
              <a:off x="3906632" y="4289095"/>
              <a:ext cx="317794" cy="736524"/>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6" name="矩形 95"/>
            <p:cNvSpPr/>
            <p:nvPr/>
          </p:nvSpPr>
          <p:spPr>
            <a:xfrm>
              <a:off x="3322682" y="4983376"/>
              <a:ext cx="1496968" cy="58621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10" name="文本框 209"/>
            <p:cNvSpPr txBox="1"/>
            <p:nvPr/>
          </p:nvSpPr>
          <p:spPr>
            <a:xfrm>
              <a:off x="7081131" y="5614635"/>
              <a:ext cx="1280886" cy="338554"/>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a:gradFill flip="none" rotWithShape="1">
                    <a:gsLst>
                      <a:gs pos="0">
                        <a:srgbClr val="222832"/>
                      </a:gs>
                      <a:gs pos="100000">
                        <a:srgbClr val="934BC9"/>
                      </a:gs>
                    </a:gsLst>
                    <a:lin ang="2700000" scaled="1"/>
                    <a:tileRect/>
                  </a:gradFill>
                </a:rPr>
                <a:t>模拟层</a:t>
              </a:r>
              <a:endParaRPr lang="zh-CN" altLang="en-US" sz="1600" dirty="0">
                <a:gradFill flip="none" rotWithShape="1">
                  <a:gsLst>
                    <a:gs pos="0">
                      <a:srgbClr val="222832"/>
                    </a:gs>
                    <a:gs pos="100000">
                      <a:srgbClr val="934BC9"/>
                    </a:gs>
                  </a:gsLst>
                  <a:lin ang="2700000" scaled="1"/>
                  <a:tileRect/>
                </a:gradFill>
              </a:endParaRPr>
            </a:p>
          </p:txBody>
        </p:sp>
        <p:sp>
          <p:nvSpPr>
            <p:cNvPr id="212" name="文本框 211"/>
            <p:cNvSpPr txBox="1"/>
            <p:nvPr/>
          </p:nvSpPr>
          <p:spPr>
            <a:xfrm>
              <a:off x="3263848" y="4966935"/>
              <a:ext cx="1549452" cy="58477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a:gradFill flip="none" rotWithShape="1">
                    <a:gsLst>
                      <a:gs pos="0">
                        <a:srgbClr val="222832"/>
                      </a:gs>
                      <a:gs pos="100000">
                        <a:srgbClr val="934BC9"/>
                      </a:gs>
                    </a:gsLst>
                    <a:lin ang="2700000" scaled="1"/>
                    <a:tileRect/>
                  </a:gradFill>
                </a:rPr>
                <a:t>前置机柜通道处理及转换</a:t>
              </a:r>
              <a:endParaRPr lang="zh-CN" altLang="en-US" sz="1600" dirty="0">
                <a:gradFill flip="none" rotWithShape="1">
                  <a:gsLst>
                    <a:gs pos="0">
                      <a:srgbClr val="222832"/>
                    </a:gs>
                    <a:gs pos="100000">
                      <a:srgbClr val="934BC9"/>
                    </a:gs>
                  </a:gsLst>
                  <a:lin ang="2700000" scaled="1"/>
                  <a:tileRect/>
                </a:gradFill>
              </a:endParaRPr>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179"/>
          <p:cNvGrpSpPr/>
          <p:nvPr/>
        </p:nvGrpSpPr>
        <p:grpSpPr>
          <a:xfrm>
            <a:off x="3547573" y="1384679"/>
            <a:ext cx="5096854" cy="4603958"/>
            <a:chOff x="3547573" y="1384679"/>
            <a:chExt cx="5096854" cy="4603958"/>
          </a:xfrm>
        </p:grpSpPr>
        <p:sp>
          <p:nvSpPr>
            <p:cNvPr id="176" name="Rectangle 164_1"/>
            <p:cNvSpPr/>
            <p:nvPr/>
          </p:nvSpPr>
          <p:spPr>
            <a:xfrm flipV="1">
              <a:off x="3604723" y="138467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1" name="Rectangle 164_12"/>
            <p:cNvSpPr/>
            <p:nvPr/>
          </p:nvSpPr>
          <p:spPr>
            <a:xfrm>
              <a:off x="3547573" y="235622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81" name="组合 180"/>
          <p:cNvGrpSpPr/>
          <p:nvPr/>
        </p:nvGrpSpPr>
        <p:grpSpPr>
          <a:xfrm>
            <a:off x="1817187" y="137489"/>
            <a:ext cx="8557626" cy="7334313"/>
            <a:chOff x="1817187" y="137489"/>
            <a:chExt cx="8557626" cy="7334313"/>
          </a:xfrm>
        </p:grpSpPr>
        <p:sp>
          <p:nvSpPr>
            <p:cNvPr id="177" name="Rectangle 164_2"/>
            <p:cNvSpPr/>
            <p:nvPr/>
          </p:nvSpPr>
          <p:spPr>
            <a:xfrm flipV="1">
              <a:off x="1874337" y="137489"/>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3" name="Rectangle 164_14"/>
            <p:cNvSpPr/>
            <p:nvPr/>
          </p:nvSpPr>
          <p:spPr>
            <a:xfrm>
              <a:off x="1817187" y="1345014"/>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0" name="组合 189"/>
          <p:cNvGrpSpPr/>
          <p:nvPr/>
        </p:nvGrpSpPr>
        <p:grpSpPr>
          <a:xfrm>
            <a:off x="-381402" y="-1447161"/>
            <a:ext cx="12954804" cy="10474116"/>
            <a:chOff x="-381402" y="-1447161"/>
            <a:chExt cx="12954804" cy="10474116"/>
          </a:xfrm>
        </p:grpSpPr>
        <p:sp>
          <p:nvSpPr>
            <p:cNvPr id="178" name="Rectangle 164_3"/>
            <p:cNvSpPr/>
            <p:nvPr/>
          </p:nvSpPr>
          <p:spPr>
            <a:xfrm flipV="1">
              <a:off x="-324252" y="-1447161"/>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4" name="Rectangle 164_15"/>
            <p:cNvSpPr/>
            <p:nvPr/>
          </p:nvSpPr>
          <p:spPr>
            <a:xfrm>
              <a:off x="-381402" y="-269133"/>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1" name="组合 190"/>
          <p:cNvGrpSpPr/>
          <p:nvPr/>
        </p:nvGrpSpPr>
        <p:grpSpPr>
          <a:xfrm>
            <a:off x="-1914371" y="-2552061"/>
            <a:ext cx="16020742" cy="13067373"/>
            <a:chOff x="-1914371" y="-2552061"/>
            <a:chExt cx="16020742" cy="13067373"/>
          </a:xfrm>
        </p:grpSpPr>
        <p:sp>
          <p:nvSpPr>
            <p:cNvPr id="179" name="Rectangle 164_4"/>
            <p:cNvSpPr/>
            <p:nvPr/>
          </p:nvSpPr>
          <p:spPr>
            <a:xfrm flipV="1">
              <a:off x="-1857221" y="-2552061"/>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5" name="Rectangle 164"/>
            <p:cNvSpPr/>
            <p:nvPr/>
          </p:nvSpPr>
          <p:spPr>
            <a:xfrm>
              <a:off x="-1914371" y="-990576"/>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1"/>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2829981" y="1350311"/>
            <a:ext cx="1532470"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数据采集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6" name="矩形 105"/>
          <p:cNvSpPr/>
          <p:nvPr/>
        </p:nvSpPr>
        <p:spPr>
          <a:xfrm>
            <a:off x="1774969" y="4288854"/>
            <a:ext cx="161593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数据处理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7" name="矩形 106"/>
          <p:cNvSpPr/>
          <p:nvPr/>
        </p:nvSpPr>
        <p:spPr>
          <a:xfrm>
            <a:off x="8141218" y="854752"/>
            <a:ext cx="3612631" cy="461665"/>
          </a:xfrm>
          <a:prstGeom prst="rect">
            <a:avLst/>
          </a:prstGeom>
          <a:noFill/>
        </p:spPr>
        <p:txBody>
          <a:bodyPr wrap="square" rtlCol="0">
            <a:spAutoFit/>
          </a:bodyPr>
          <a:lstStyle/>
          <a:p>
            <a:pPr algn="dist"/>
            <a:r>
              <a:rPr lang="en-US" altLang="zh-CN"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CRT</a:t>
            </a:r>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画面显示和操作功能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1" name="组合 110"/>
          <p:cNvGrpSpPr/>
          <p:nvPr/>
        </p:nvGrpSpPr>
        <p:grpSpPr>
          <a:xfrm>
            <a:off x="4637584" y="2351115"/>
            <a:ext cx="2961899" cy="2155770"/>
            <a:chOff x="4637584" y="2351115"/>
            <a:chExt cx="2961899" cy="2155770"/>
          </a:xfrm>
        </p:grpSpPr>
        <p:sp>
          <p:nvSpPr>
            <p:cNvPr id="122" name="椭圆 121"/>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5355458" y="2624950"/>
              <a:ext cx="1593203" cy="1573766"/>
              <a:chOff x="579616" y="1609378"/>
              <a:chExt cx="1583968" cy="1564645"/>
            </a:xfrm>
          </p:grpSpPr>
          <p:sp>
            <p:nvSpPr>
              <p:cNvPr id="130" name="椭圆 129"/>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31" name="组合 130"/>
              <p:cNvGrpSpPr/>
              <p:nvPr/>
            </p:nvGrpSpPr>
            <p:grpSpPr>
              <a:xfrm>
                <a:off x="608291" y="1655466"/>
                <a:ext cx="1526619" cy="1472469"/>
                <a:chOff x="619760" y="1587500"/>
                <a:chExt cx="3723640" cy="3591560"/>
              </a:xfrm>
            </p:grpSpPr>
            <p:grpSp>
              <p:nvGrpSpPr>
                <p:cNvPr id="146" name="组合 145"/>
                <p:cNvGrpSpPr/>
                <p:nvPr/>
              </p:nvGrpSpPr>
              <p:grpSpPr>
                <a:xfrm>
                  <a:off x="619760" y="1587500"/>
                  <a:ext cx="3723640" cy="3591560"/>
                  <a:chOff x="619760" y="1587500"/>
                  <a:chExt cx="3723640" cy="3591560"/>
                </a:xfrm>
              </p:grpSpPr>
              <p:grpSp>
                <p:nvGrpSpPr>
                  <p:cNvPr id="148" name="组合 147"/>
                  <p:cNvGrpSpPr/>
                  <p:nvPr/>
                </p:nvGrpSpPr>
                <p:grpSpPr>
                  <a:xfrm>
                    <a:off x="619760" y="1587500"/>
                    <a:ext cx="3723640" cy="3591560"/>
                    <a:chOff x="619760" y="1587500"/>
                    <a:chExt cx="3723640" cy="3591560"/>
                  </a:xfrm>
                </p:grpSpPr>
                <p:sp>
                  <p:nvSpPr>
                    <p:cNvPr id="151" name="任意多边形 150"/>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152"/>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153"/>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任意多边形 154"/>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155"/>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156"/>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任意多边形 148"/>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149"/>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7" name="任意多边形 146"/>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a:off x="579616" y="1621101"/>
                <a:ext cx="1583968" cy="1541198"/>
                <a:chOff x="531586" y="1485900"/>
                <a:chExt cx="3863522" cy="3759200"/>
              </a:xfrm>
              <a:solidFill>
                <a:schemeClr val="bg1">
                  <a:lumMod val="95000"/>
                </a:schemeClr>
              </a:solidFill>
            </p:grpSpPr>
            <p:sp>
              <p:nvSpPr>
                <p:cNvPr id="133" name="椭圆 132"/>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椭圆 126"/>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1435346" y="1813969"/>
            <a:ext cx="3193803"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采集经各变电所端</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传送的所有测量量和信号量</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8" name="任意多边形 117"/>
          <p:cNvSpPr/>
          <p:nvPr/>
        </p:nvSpPr>
        <p:spPr>
          <a:xfrm>
            <a:off x="-1387220" y="3285669"/>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任意多边形 182"/>
          <p:cNvSpPr/>
          <p:nvPr/>
        </p:nvSpPr>
        <p:spPr>
          <a:xfrm flipV="1">
            <a:off x="-701420" y="3295194"/>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84" name="任意多边形 183"/>
          <p:cNvSpPr/>
          <p:nvPr/>
        </p:nvSpPr>
        <p:spPr>
          <a:xfrm flipV="1">
            <a:off x="-796670" y="3160494"/>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任意多边形 184"/>
          <p:cNvSpPr/>
          <p:nvPr/>
        </p:nvSpPr>
        <p:spPr>
          <a:xfrm>
            <a:off x="-949070" y="3208119"/>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任意多边形 192"/>
          <p:cNvSpPr/>
          <p:nvPr/>
        </p:nvSpPr>
        <p:spPr>
          <a:xfrm flipH="1">
            <a:off x="8042529" y="3314698"/>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任意多边形 193"/>
          <p:cNvSpPr/>
          <p:nvPr/>
        </p:nvSpPr>
        <p:spPr>
          <a:xfrm flipH="1" flipV="1">
            <a:off x="7356729" y="3324223"/>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95" name="任意多边形 194"/>
          <p:cNvSpPr/>
          <p:nvPr/>
        </p:nvSpPr>
        <p:spPr>
          <a:xfrm flipH="1" flipV="1">
            <a:off x="7451979" y="3211102"/>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任意多边形 195"/>
          <p:cNvSpPr/>
          <p:nvPr/>
        </p:nvSpPr>
        <p:spPr>
          <a:xfrm flipH="1">
            <a:off x="7604379" y="3258727"/>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8" name="矩形 157"/>
          <p:cNvSpPr/>
          <p:nvPr/>
        </p:nvSpPr>
        <p:spPr>
          <a:xfrm>
            <a:off x="1491066" y="4759836"/>
            <a:ext cx="2007845"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电压合格率统计</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通道运行率统计</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线路使用率统计</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2" name="矩形 161"/>
          <p:cNvSpPr/>
          <p:nvPr/>
        </p:nvSpPr>
        <p:spPr>
          <a:xfrm>
            <a:off x="8231578" y="1382531"/>
            <a:ext cx="3578343"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显示电力系统实时网络图 </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显示各变电所实时主接线图 </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显示各变电所实时运行参数</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3" name="矩形 162"/>
          <p:cNvSpPr/>
          <p:nvPr/>
        </p:nvSpPr>
        <p:spPr>
          <a:xfrm>
            <a:off x="7853307" y="4234934"/>
            <a:ext cx="2956428"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数据存储和事件记录</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4" name="矩形 163"/>
          <p:cNvSpPr/>
          <p:nvPr/>
        </p:nvSpPr>
        <p:spPr>
          <a:xfrm>
            <a:off x="7897906" y="4763517"/>
            <a:ext cx="4084543" cy="169277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定时存储运行参数</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事件顺序记录 </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超限量和越限时间记录 </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209" name="直接连接符 208"/>
          <p:cNvCxnSpPr/>
          <p:nvPr/>
        </p:nvCxnSpPr>
        <p:spPr>
          <a:xfrm flipH="1">
            <a:off x="2076450" y="18711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1104900" y="47667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8248650" y="1394883"/>
            <a:ext cx="36957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962900" y="4747683"/>
            <a:ext cx="32575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1765905" y="-1354241"/>
            <a:ext cx="15428434" cy="8911120"/>
          </a:xfrm>
          <a:custGeom>
            <a:avLst/>
            <a:gdLst>
              <a:gd name="connsiteX0" fmla="*/ 11597963 w 14969659"/>
              <a:gd name="connsiteY0" fmla="*/ 220204 h 8648863"/>
              <a:gd name="connsiteX1" fmla="*/ 10797863 w 14969659"/>
              <a:gd name="connsiteY1" fmla="*/ 1648954 h 8648863"/>
              <a:gd name="connsiteX2" fmla="*/ 7673663 w 14969659"/>
              <a:gd name="connsiteY2" fmla="*/ 2772904 h 8648863"/>
              <a:gd name="connsiteX3" fmla="*/ 6492563 w 14969659"/>
              <a:gd name="connsiteY3" fmla="*/ 5097004 h 8648863"/>
              <a:gd name="connsiteX4" fmla="*/ 4492313 w 14969659"/>
              <a:gd name="connsiteY4" fmla="*/ 6735304 h 8648863"/>
              <a:gd name="connsiteX5" fmla="*/ 2244413 w 14969659"/>
              <a:gd name="connsiteY5" fmla="*/ 6925804 h 8648863"/>
              <a:gd name="connsiteX6" fmla="*/ 34613 w 14969659"/>
              <a:gd name="connsiteY6" fmla="*/ 8354554 h 8648863"/>
              <a:gd name="connsiteX7" fmla="*/ 1253813 w 14969659"/>
              <a:gd name="connsiteY7" fmla="*/ 8602204 h 8648863"/>
              <a:gd name="connsiteX8" fmla="*/ 5768663 w 14969659"/>
              <a:gd name="connsiteY8" fmla="*/ 8545054 h 8648863"/>
              <a:gd name="connsiteX9" fmla="*/ 8226113 w 14969659"/>
              <a:gd name="connsiteY9" fmla="*/ 7592554 h 8648863"/>
              <a:gd name="connsiteX10" fmla="*/ 9140513 w 14969659"/>
              <a:gd name="connsiteY10" fmla="*/ 5935204 h 8648863"/>
              <a:gd name="connsiteX11" fmla="*/ 9826313 w 14969659"/>
              <a:gd name="connsiteY11" fmla="*/ 3725404 h 8648863"/>
              <a:gd name="connsiteX12" fmla="*/ 14093513 w 14969659"/>
              <a:gd name="connsiteY12" fmla="*/ 2163304 h 8648863"/>
              <a:gd name="connsiteX13" fmla="*/ 14760263 w 14969659"/>
              <a:gd name="connsiteY13" fmla="*/ 239254 h 8648863"/>
              <a:gd name="connsiteX14" fmla="*/ 11407463 w 14969659"/>
              <a:gd name="connsiteY14" fmla="*/ 29704 h 8648863"/>
              <a:gd name="connsiteX15" fmla="*/ 11597963 w 14969659"/>
              <a:gd name="connsiteY15" fmla="*/ 220204 h 8648863"/>
              <a:gd name="connsiteX0-1" fmla="*/ 11597963 w 14969659"/>
              <a:gd name="connsiteY0-2" fmla="*/ 200456 h 8629115"/>
              <a:gd name="connsiteX1-3" fmla="*/ 10797863 w 14969659"/>
              <a:gd name="connsiteY1-4" fmla="*/ 1629206 h 8629115"/>
              <a:gd name="connsiteX2-5" fmla="*/ 7673663 w 14969659"/>
              <a:gd name="connsiteY2-6" fmla="*/ 2753156 h 8629115"/>
              <a:gd name="connsiteX3-7" fmla="*/ 6492563 w 14969659"/>
              <a:gd name="connsiteY3-8" fmla="*/ 5077256 h 8629115"/>
              <a:gd name="connsiteX4-9" fmla="*/ 4492313 w 14969659"/>
              <a:gd name="connsiteY4-10" fmla="*/ 6715556 h 8629115"/>
              <a:gd name="connsiteX5-11" fmla="*/ 2244413 w 14969659"/>
              <a:gd name="connsiteY5-12" fmla="*/ 6906056 h 8629115"/>
              <a:gd name="connsiteX6-13" fmla="*/ 34613 w 14969659"/>
              <a:gd name="connsiteY6-14" fmla="*/ 8334806 h 8629115"/>
              <a:gd name="connsiteX7-15" fmla="*/ 1253813 w 14969659"/>
              <a:gd name="connsiteY7-16" fmla="*/ 8582456 h 8629115"/>
              <a:gd name="connsiteX8-17" fmla="*/ 5768663 w 14969659"/>
              <a:gd name="connsiteY8-18" fmla="*/ 8525306 h 8629115"/>
              <a:gd name="connsiteX9-19" fmla="*/ 8226113 w 14969659"/>
              <a:gd name="connsiteY9-20" fmla="*/ 7572806 h 8629115"/>
              <a:gd name="connsiteX10-21" fmla="*/ 9140513 w 14969659"/>
              <a:gd name="connsiteY10-22" fmla="*/ 5915456 h 8629115"/>
              <a:gd name="connsiteX11-23" fmla="*/ 9826313 w 14969659"/>
              <a:gd name="connsiteY11-24" fmla="*/ 3705656 h 8629115"/>
              <a:gd name="connsiteX12-25" fmla="*/ 14093513 w 14969659"/>
              <a:gd name="connsiteY12-26" fmla="*/ 2143556 h 8629115"/>
              <a:gd name="connsiteX13-27" fmla="*/ 14760263 w 14969659"/>
              <a:gd name="connsiteY13-28" fmla="*/ 219506 h 8629115"/>
              <a:gd name="connsiteX14-29" fmla="*/ 11597963 w 14969659"/>
              <a:gd name="connsiteY14-30" fmla="*/ 200456 h 8629115"/>
              <a:gd name="connsiteX0-31" fmla="*/ 11597963 w 14969659"/>
              <a:gd name="connsiteY0-32" fmla="*/ 177567 h 8606226"/>
              <a:gd name="connsiteX1-33" fmla="*/ 10321613 w 14969659"/>
              <a:gd name="connsiteY1-34" fmla="*/ 1206267 h 8606226"/>
              <a:gd name="connsiteX2-35" fmla="*/ 7673663 w 14969659"/>
              <a:gd name="connsiteY2-36" fmla="*/ 2730267 h 8606226"/>
              <a:gd name="connsiteX3-37" fmla="*/ 6492563 w 14969659"/>
              <a:gd name="connsiteY3-38" fmla="*/ 5054367 h 8606226"/>
              <a:gd name="connsiteX4-39" fmla="*/ 4492313 w 14969659"/>
              <a:gd name="connsiteY4-40" fmla="*/ 6692667 h 8606226"/>
              <a:gd name="connsiteX5-41" fmla="*/ 2244413 w 14969659"/>
              <a:gd name="connsiteY5-42" fmla="*/ 6883167 h 8606226"/>
              <a:gd name="connsiteX6-43" fmla="*/ 34613 w 14969659"/>
              <a:gd name="connsiteY6-44" fmla="*/ 8311917 h 8606226"/>
              <a:gd name="connsiteX7-45" fmla="*/ 1253813 w 14969659"/>
              <a:gd name="connsiteY7-46" fmla="*/ 8559567 h 8606226"/>
              <a:gd name="connsiteX8-47" fmla="*/ 5768663 w 14969659"/>
              <a:gd name="connsiteY8-48" fmla="*/ 8502417 h 8606226"/>
              <a:gd name="connsiteX9-49" fmla="*/ 8226113 w 14969659"/>
              <a:gd name="connsiteY9-50" fmla="*/ 7549917 h 8606226"/>
              <a:gd name="connsiteX10-51" fmla="*/ 9140513 w 14969659"/>
              <a:gd name="connsiteY10-52" fmla="*/ 5892567 h 8606226"/>
              <a:gd name="connsiteX11-53" fmla="*/ 9826313 w 14969659"/>
              <a:gd name="connsiteY11-54" fmla="*/ 3682767 h 8606226"/>
              <a:gd name="connsiteX12-55" fmla="*/ 14093513 w 14969659"/>
              <a:gd name="connsiteY12-56" fmla="*/ 2120667 h 8606226"/>
              <a:gd name="connsiteX13-57" fmla="*/ 14760263 w 14969659"/>
              <a:gd name="connsiteY13-58" fmla="*/ 196617 h 8606226"/>
              <a:gd name="connsiteX14-59" fmla="*/ 11597963 w 14969659"/>
              <a:gd name="connsiteY14-60" fmla="*/ 177567 h 8606226"/>
              <a:gd name="connsiteX0-61" fmla="*/ 11597963 w 15017111"/>
              <a:gd name="connsiteY0-62" fmla="*/ 177567 h 8606226"/>
              <a:gd name="connsiteX1-63" fmla="*/ 10321613 w 15017111"/>
              <a:gd name="connsiteY1-64" fmla="*/ 1206267 h 8606226"/>
              <a:gd name="connsiteX2-65" fmla="*/ 7673663 w 15017111"/>
              <a:gd name="connsiteY2-66" fmla="*/ 2730267 h 8606226"/>
              <a:gd name="connsiteX3-67" fmla="*/ 6492563 w 15017111"/>
              <a:gd name="connsiteY3-68" fmla="*/ 5054367 h 8606226"/>
              <a:gd name="connsiteX4-69" fmla="*/ 4492313 w 15017111"/>
              <a:gd name="connsiteY4-70" fmla="*/ 6692667 h 8606226"/>
              <a:gd name="connsiteX5-71" fmla="*/ 2244413 w 15017111"/>
              <a:gd name="connsiteY5-72" fmla="*/ 6883167 h 8606226"/>
              <a:gd name="connsiteX6-73" fmla="*/ 34613 w 15017111"/>
              <a:gd name="connsiteY6-74" fmla="*/ 8311917 h 8606226"/>
              <a:gd name="connsiteX7-75" fmla="*/ 1253813 w 15017111"/>
              <a:gd name="connsiteY7-76" fmla="*/ 8559567 h 8606226"/>
              <a:gd name="connsiteX8-77" fmla="*/ 5768663 w 15017111"/>
              <a:gd name="connsiteY8-78" fmla="*/ 8502417 h 8606226"/>
              <a:gd name="connsiteX9-79" fmla="*/ 8226113 w 15017111"/>
              <a:gd name="connsiteY9-80" fmla="*/ 7549917 h 8606226"/>
              <a:gd name="connsiteX10-81" fmla="*/ 9140513 w 15017111"/>
              <a:gd name="connsiteY10-82" fmla="*/ 5892567 h 8606226"/>
              <a:gd name="connsiteX11-83" fmla="*/ 9826313 w 15017111"/>
              <a:gd name="connsiteY11-84" fmla="*/ 3682767 h 8606226"/>
              <a:gd name="connsiteX12-85" fmla="*/ 14264963 w 15017111"/>
              <a:gd name="connsiteY12-86" fmla="*/ 1796817 h 8606226"/>
              <a:gd name="connsiteX13-87" fmla="*/ 14760263 w 15017111"/>
              <a:gd name="connsiteY13-88" fmla="*/ 196617 h 8606226"/>
              <a:gd name="connsiteX14-89" fmla="*/ 11597963 w 15017111"/>
              <a:gd name="connsiteY14-90" fmla="*/ 177567 h 8606226"/>
              <a:gd name="connsiteX0-91" fmla="*/ 11597963 w 15017111"/>
              <a:gd name="connsiteY0-92" fmla="*/ 177567 h 8606226"/>
              <a:gd name="connsiteX1-93" fmla="*/ 10321613 w 15017111"/>
              <a:gd name="connsiteY1-94" fmla="*/ 1206267 h 8606226"/>
              <a:gd name="connsiteX2-95" fmla="*/ 7368863 w 15017111"/>
              <a:gd name="connsiteY2-96" fmla="*/ 2730267 h 8606226"/>
              <a:gd name="connsiteX3-97" fmla="*/ 6492563 w 15017111"/>
              <a:gd name="connsiteY3-98" fmla="*/ 5054367 h 8606226"/>
              <a:gd name="connsiteX4-99" fmla="*/ 4492313 w 15017111"/>
              <a:gd name="connsiteY4-100" fmla="*/ 6692667 h 8606226"/>
              <a:gd name="connsiteX5-101" fmla="*/ 2244413 w 15017111"/>
              <a:gd name="connsiteY5-102" fmla="*/ 6883167 h 8606226"/>
              <a:gd name="connsiteX6-103" fmla="*/ 34613 w 15017111"/>
              <a:gd name="connsiteY6-104" fmla="*/ 8311917 h 8606226"/>
              <a:gd name="connsiteX7-105" fmla="*/ 1253813 w 15017111"/>
              <a:gd name="connsiteY7-106" fmla="*/ 8559567 h 8606226"/>
              <a:gd name="connsiteX8-107" fmla="*/ 5768663 w 15017111"/>
              <a:gd name="connsiteY8-108" fmla="*/ 8502417 h 8606226"/>
              <a:gd name="connsiteX9-109" fmla="*/ 8226113 w 15017111"/>
              <a:gd name="connsiteY9-110" fmla="*/ 7549917 h 8606226"/>
              <a:gd name="connsiteX10-111" fmla="*/ 9140513 w 15017111"/>
              <a:gd name="connsiteY10-112" fmla="*/ 5892567 h 8606226"/>
              <a:gd name="connsiteX11-113" fmla="*/ 9826313 w 15017111"/>
              <a:gd name="connsiteY11-114" fmla="*/ 3682767 h 8606226"/>
              <a:gd name="connsiteX12-115" fmla="*/ 14264963 w 15017111"/>
              <a:gd name="connsiteY12-116" fmla="*/ 1796817 h 8606226"/>
              <a:gd name="connsiteX13-117" fmla="*/ 14760263 w 15017111"/>
              <a:gd name="connsiteY13-118" fmla="*/ 196617 h 8606226"/>
              <a:gd name="connsiteX14-119" fmla="*/ 11597963 w 15017111"/>
              <a:gd name="connsiteY14-120" fmla="*/ 177567 h 8606226"/>
              <a:gd name="connsiteX0-121" fmla="*/ 11597963 w 15010444"/>
              <a:gd name="connsiteY0-122" fmla="*/ 177567 h 8606226"/>
              <a:gd name="connsiteX1-123" fmla="*/ 10321613 w 15010444"/>
              <a:gd name="connsiteY1-124" fmla="*/ 1206267 h 8606226"/>
              <a:gd name="connsiteX2-125" fmla="*/ 7368863 w 15010444"/>
              <a:gd name="connsiteY2-126" fmla="*/ 2730267 h 8606226"/>
              <a:gd name="connsiteX3-127" fmla="*/ 6492563 w 15010444"/>
              <a:gd name="connsiteY3-128" fmla="*/ 5054367 h 8606226"/>
              <a:gd name="connsiteX4-129" fmla="*/ 4492313 w 15010444"/>
              <a:gd name="connsiteY4-130" fmla="*/ 6692667 h 8606226"/>
              <a:gd name="connsiteX5-131" fmla="*/ 2244413 w 15010444"/>
              <a:gd name="connsiteY5-132" fmla="*/ 6883167 h 8606226"/>
              <a:gd name="connsiteX6-133" fmla="*/ 34613 w 15010444"/>
              <a:gd name="connsiteY6-134" fmla="*/ 8311917 h 8606226"/>
              <a:gd name="connsiteX7-135" fmla="*/ 1253813 w 15010444"/>
              <a:gd name="connsiteY7-136" fmla="*/ 8559567 h 8606226"/>
              <a:gd name="connsiteX8-137" fmla="*/ 5768663 w 15010444"/>
              <a:gd name="connsiteY8-138" fmla="*/ 8502417 h 8606226"/>
              <a:gd name="connsiteX9-139" fmla="*/ 8226113 w 15010444"/>
              <a:gd name="connsiteY9-140" fmla="*/ 7549917 h 8606226"/>
              <a:gd name="connsiteX10-141" fmla="*/ 9140513 w 15010444"/>
              <a:gd name="connsiteY10-142" fmla="*/ 5892567 h 8606226"/>
              <a:gd name="connsiteX11-143" fmla="*/ 9978713 w 15010444"/>
              <a:gd name="connsiteY11-144" fmla="*/ 3663717 h 8606226"/>
              <a:gd name="connsiteX12-145" fmla="*/ 14264963 w 15010444"/>
              <a:gd name="connsiteY12-146" fmla="*/ 1796817 h 8606226"/>
              <a:gd name="connsiteX13-147" fmla="*/ 14760263 w 15010444"/>
              <a:gd name="connsiteY13-148" fmla="*/ 196617 h 8606226"/>
              <a:gd name="connsiteX14-149" fmla="*/ 11597963 w 15010444"/>
              <a:gd name="connsiteY14-150" fmla="*/ 177567 h 8606226"/>
              <a:gd name="connsiteX0-151" fmla="*/ 11597963 w 15010444"/>
              <a:gd name="connsiteY0-152" fmla="*/ 177567 h 8606226"/>
              <a:gd name="connsiteX1-153" fmla="*/ 10321613 w 15010444"/>
              <a:gd name="connsiteY1-154" fmla="*/ 1206267 h 8606226"/>
              <a:gd name="connsiteX2-155" fmla="*/ 7368863 w 15010444"/>
              <a:gd name="connsiteY2-156" fmla="*/ 2730267 h 8606226"/>
              <a:gd name="connsiteX3-157" fmla="*/ 6492563 w 15010444"/>
              <a:gd name="connsiteY3-158" fmla="*/ 5054367 h 8606226"/>
              <a:gd name="connsiteX4-159" fmla="*/ 2244413 w 15010444"/>
              <a:gd name="connsiteY4-160" fmla="*/ 6883167 h 8606226"/>
              <a:gd name="connsiteX5-161" fmla="*/ 34613 w 15010444"/>
              <a:gd name="connsiteY5-162" fmla="*/ 8311917 h 8606226"/>
              <a:gd name="connsiteX6-163" fmla="*/ 1253813 w 15010444"/>
              <a:gd name="connsiteY6-164" fmla="*/ 8559567 h 8606226"/>
              <a:gd name="connsiteX7-165" fmla="*/ 5768663 w 15010444"/>
              <a:gd name="connsiteY7-166" fmla="*/ 8502417 h 8606226"/>
              <a:gd name="connsiteX8-167" fmla="*/ 8226113 w 15010444"/>
              <a:gd name="connsiteY8-168" fmla="*/ 7549917 h 8606226"/>
              <a:gd name="connsiteX9-169" fmla="*/ 9140513 w 15010444"/>
              <a:gd name="connsiteY9-170" fmla="*/ 5892567 h 8606226"/>
              <a:gd name="connsiteX10-171" fmla="*/ 9978713 w 15010444"/>
              <a:gd name="connsiteY10-172" fmla="*/ 3663717 h 8606226"/>
              <a:gd name="connsiteX11-173" fmla="*/ 14264963 w 15010444"/>
              <a:gd name="connsiteY11-174" fmla="*/ 1796817 h 8606226"/>
              <a:gd name="connsiteX12-175" fmla="*/ 14760263 w 15010444"/>
              <a:gd name="connsiteY12-176" fmla="*/ 196617 h 8606226"/>
              <a:gd name="connsiteX13-177" fmla="*/ 11597963 w 15010444"/>
              <a:gd name="connsiteY13-178" fmla="*/ 177567 h 8606226"/>
              <a:gd name="connsiteX0-179" fmla="*/ 11597963 w 15010444"/>
              <a:gd name="connsiteY0-180" fmla="*/ 177567 h 8606226"/>
              <a:gd name="connsiteX1-181" fmla="*/ 10321613 w 15010444"/>
              <a:gd name="connsiteY1-182" fmla="*/ 1206267 h 8606226"/>
              <a:gd name="connsiteX2-183" fmla="*/ 7368863 w 15010444"/>
              <a:gd name="connsiteY2-184" fmla="*/ 2730267 h 8606226"/>
              <a:gd name="connsiteX3-185" fmla="*/ 5501963 w 15010444"/>
              <a:gd name="connsiteY3-186" fmla="*/ 5625867 h 8606226"/>
              <a:gd name="connsiteX4-187" fmla="*/ 2244413 w 15010444"/>
              <a:gd name="connsiteY4-188" fmla="*/ 6883167 h 8606226"/>
              <a:gd name="connsiteX5-189" fmla="*/ 34613 w 15010444"/>
              <a:gd name="connsiteY5-190" fmla="*/ 8311917 h 8606226"/>
              <a:gd name="connsiteX6-191" fmla="*/ 1253813 w 15010444"/>
              <a:gd name="connsiteY6-192" fmla="*/ 8559567 h 8606226"/>
              <a:gd name="connsiteX7-193" fmla="*/ 5768663 w 15010444"/>
              <a:gd name="connsiteY7-194" fmla="*/ 8502417 h 8606226"/>
              <a:gd name="connsiteX8-195" fmla="*/ 8226113 w 15010444"/>
              <a:gd name="connsiteY8-196" fmla="*/ 7549917 h 8606226"/>
              <a:gd name="connsiteX9-197" fmla="*/ 9140513 w 15010444"/>
              <a:gd name="connsiteY9-198" fmla="*/ 5892567 h 8606226"/>
              <a:gd name="connsiteX10-199" fmla="*/ 9978713 w 15010444"/>
              <a:gd name="connsiteY10-200" fmla="*/ 3663717 h 8606226"/>
              <a:gd name="connsiteX11-201" fmla="*/ 14264963 w 15010444"/>
              <a:gd name="connsiteY11-202" fmla="*/ 1796817 h 8606226"/>
              <a:gd name="connsiteX12-203" fmla="*/ 14760263 w 15010444"/>
              <a:gd name="connsiteY12-204" fmla="*/ 196617 h 8606226"/>
              <a:gd name="connsiteX13-205" fmla="*/ 11597963 w 15010444"/>
              <a:gd name="connsiteY13-206" fmla="*/ 177567 h 8606226"/>
              <a:gd name="connsiteX0-207" fmla="*/ 11581434 w 14993915"/>
              <a:gd name="connsiteY0-208" fmla="*/ 177567 h 8606226"/>
              <a:gd name="connsiteX1-209" fmla="*/ 10305084 w 14993915"/>
              <a:gd name="connsiteY1-210" fmla="*/ 1206267 h 8606226"/>
              <a:gd name="connsiteX2-211" fmla="*/ 7352334 w 14993915"/>
              <a:gd name="connsiteY2-212" fmla="*/ 2730267 h 8606226"/>
              <a:gd name="connsiteX3-213" fmla="*/ 5485434 w 14993915"/>
              <a:gd name="connsiteY3-214" fmla="*/ 5625867 h 8606226"/>
              <a:gd name="connsiteX4-215" fmla="*/ 1884984 w 14993915"/>
              <a:gd name="connsiteY4-216" fmla="*/ 6787917 h 8606226"/>
              <a:gd name="connsiteX5-217" fmla="*/ 18084 w 14993915"/>
              <a:gd name="connsiteY5-218" fmla="*/ 8311917 h 8606226"/>
              <a:gd name="connsiteX6-219" fmla="*/ 1237284 w 14993915"/>
              <a:gd name="connsiteY6-220" fmla="*/ 8559567 h 8606226"/>
              <a:gd name="connsiteX7-221" fmla="*/ 5752134 w 14993915"/>
              <a:gd name="connsiteY7-222" fmla="*/ 8502417 h 8606226"/>
              <a:gd name="connsiteX8-223" fmla="*/ 8209584 w 14993915"/>
              <a:gd name="connsiteY8-224" fmla="*/ 7549917 h 8606226"/>
              <a:gd name="connsiteX9-225" fmla="*/ 9123984 w 14993915"/>
              <a:gd name="connsiteY9-226" fmla="*/ 5892567 h 8606226"/>
              <a:gd name="connsiteX10-227" fmla="*/ 9962184 w 14993915"/>
              <a:gd name="connsiteY10-228" fmla="*/ 3663717 h 8606226"/>
              <a:gd name="connsiteX11-229" fmla="*/ 14248434 w 14993915"/>
              <a:gd name="connsiteY11-230" fmla="*/ 1796817 h 8606226"/>
              <a:gd name="connsiteX12-231" fmla="*/ 14743734 w 14993915"/>
              <a:gd name="connsiteY12-232" fmla="*/ 196617 h 8606226"/>
              <a:gd name="connsiteX13-233" fmla="*/ 11581434 w 14993915"/>
              <a:gd name="connsiteY13-234" fmla="*/ 177567 h 8606226"/>
              <a:gd name="connsiteX0-235" fmla="*/ 11611283 w 15023764"/>
              <a:gd name="connsiteY0-236" fmla="*/ 177567 h 8606226"/>
              <a:gd name="connsiteX1-237" fmla="*/ 10334933 w 15023764"/>
              <a:gd name="connsiteY1-238" fmla="*/ 1206267 h 8606226"/>
              <a:gd name="connsiteX2-239" fmla="*/ 7382183 w 15023764"/>
              <a:gd name="connsiteY2-240" fmla="*/ 2730267 h 8606226"/>
              <a:gd name="connsiteX3-241" fmla="*/ 5515283 w 15023764"/>
              <a:gd name="connsiteY3-242" fmla="*/ 5625867 h 8606226"/>
              <a:gd name="connsiteX4-243" fmla="*/ 2505383 w 15023764"/>
              <a:gd name="connsiteY4-244" fmla="*/ 6940317 h 8606226"/>
              <a:gd name="connsiteX5-245" fmla="*/ 47933 w 15023764"/>
              <a:gd name="connsiteY5-246" fmla="*/ 8311917 h 8606226"/>
              <a:gd name="connsiteX6-247" fmla="*/ 1267133 w 15023764"/>
              <a:gd name="connsiteY6-248" fmla="*/ 8559567 h 8606226"/>
              <a:gd name="connsiteX7-249" fmla="*/ 5781983 w 15023764"/>
              <a:gd name="connsiteY7-250" fmla="*/ 8502417 h 8606226"/>
              <a:gd name="connsiteX8-251" fmla="*/ 8239433 w 15023764"/>
              <a:gd name="connsiteY8-252" fmla="*/ 7549917 h 8606226"/>
              <a:gd name="connsiteX9-253" fmla="*/ 9153833 w 15023764"/>
              <a:gd name="connsiteY9-254" fmla="*/ 5892567 h 8606226"/>
              <a:gd name="connsiteX10-255" fmla="*/ 9992033 w 15023764"/>
              <a:gd name="connsiteY10-256" fmla="*/ 3663717 h 8606226"/>
              <a:gd name="connsiteX11-257" fmla="*/ 14278283 w 15023764"/>
              <a:gd name="connsiteY11-258" fmla="*/ 1796817 h 8606226"/>
              <a:gd name="connsiteX12-259" fmla="*/ 14773583 w 15023764"/>
              <a:gd name="connsiteY12-260" fmla="*/ 196617 h 8606226"/>
              <a:gd name="connsiteX13-261" fmla="*/ 11611283 w 15023764"/>
              <a:gd name="connsiteY13-262" fmla="*/ 177567 h 8606226"/>
              <a:gd name="connsiteX0-263" fmla="*/ 11611283 w 15023764"/>
              <a:gd name="connsiteY0-264" fmla="*/ 177567 h 8606226"/>
              <a:gd name="connsiteX1-265" fmla="*/ 10334933 w 15023764"/>
              <a:gd name="connsiteY1-266" fmla="*/ 1206267 h 8606226"/>
              <a:gd name="connsiteX2-267" fmla="*/ 7382183 w 15023764"/>
              <a:gd name="connsiteY2-268" fmla="*/ 2730267 h 8606226"/>
              <a:gd name="connsiteX3-269" fmla="*/ 5534333 w 15023764"/>
              <a:gd name="connsiteY3-270" fmla="*/ 5663967 h 8606226"/>
              <a:gd name="connsiteX4-271" fmla="*/ 2505383 w 15023764"/>
              <a:gd name="connsiteY4-272" fmla="*/ 6940317 h 8606226"/>
              <a:gd name="connsiteX5-273" fmla="*/ 47933 w 15023764"/>
              <a:gd name="connsiteY5-274" fmla="*/ 8311917 h 8606226"/>
              <a:gd name="connsiteX6-275" fmla="*/ 1267133 w 15023764"/>
              <a:gd name="connsiteY6-276" fmla="*/ 8559567 h 8606226"/>
              <a:gd name="connsiteX7-277" fmla="*/ 5781983 w 15023764"/>
              <a:gd name="connsiteY7-278" fmla="*/ 8502417 h 8606226"/>
              <a:gd name="connsiteX8-279" fmla="*/ 8239433 w 15023764"/>
              <a:gd name="connsiteY8-280" fmla="*/ 7549917 h 8606226"/>
              <a:gd name="connsiteX9-281" fmla="*/ 9153833 w 15023764"/>
              <a:gd name="connsiteY9-282" fmla="*/ 5892567 h 8606226"/>
              <a:gd name="connsiteX10-283" fmla="*/ 9992033 w 15023764"/>
              <a:gd name="connsiteY10-284" fmla="*/ 3663717 h 8606226"/>
              <a:gd name="connsiteX11-285" fmla="*/ 14278283 w 15023764"/>
              <a:gd name="connsiteY11-286" fmla="*/ 1796817 h 8606226"/>
              <a:gd name="connsiteX12-287" fmla="*/ 14773583 w 15023764"/>
              <a:gd name="connsiteY12-288" fmla="*/ 196617 h 8606226"/>
              <a:gd name="connsiteX13-289" fmla="*/ 11611283 w 15023764"/>
              <a:gd name="connsiteY13-290" fmla="*/ 177567 h 8606226"/>
              <a:gd name="connsiteX0-291" fmla="*/ 11611283 w 15023764"/>
              <a:gd name="connsiteY0-292" fmla="*/ 177567 h 8610008"/>
              <a:gd name="connsiteX1-293" fmla="*/ 10334933 w 15023764"/>
              <a:gd name="connsiteY1-294" fmla="*/ 1206267 h 8610008"/>
              <a:gd name="connsiteX2-295" fmla="*/ 7382183 w 15023764"/>
              <a:gd name="connsiteY2-296" fmla="*/ 2730267 h 8610008"/>
              <a:gd name="connsiteX3-297" fmla="*/ 5534333 w 15023764"/>
              <a:gd name="connsiteY3-298" fmla="*/ 5663967 h 8610008"/>
              <a:gd name="connsiteX4-299" fmla="*/ 2505383 w 15023764"/>
              <a:gd name="connsiteY4-300" fmla="*/ 6940317 h 8610008"/>
              <a:gd name="connsiteX5-301" fmla="*/ 47933 w 15023764"/>
              <a:gd name="connsiteY5-302" fmla="*/ 8311917 h 8610008"/>
              <a:gd name="connsiteX6-303" fmla="*/ 1267133 w 15023764"/>
              <a:gd name="connsiteY6-304" fmla="*/ 8559567 h 8610008"/>
              <a:gd name="connsiteX7-305" fmla="*/ 5781983 w 15023764"/>
              <a:gd name="connsiteY7-306" fmla="*/ 8502417 h 8610008"/>
              <a:gd name="connsiteX8-307" fmla="*/ 8087033 w 15023764"/>
              <a:gd name="connsiteY8-308" fmla="*/ 7492767 h 8610008"/>
              <a:gd name="connsiteX9-309" fmla="*/ 9153833 w 15023764"/>
              <a:gd name="connsiteY9-310" fmla="*/ 5892567 h 8610008"/>
              <a:gd name="connsiteX10-311" fmla="*/ 9992033 w 15023764"/>
              <a:gd name="connsiteY10-312" fmla="*/ 3663717 h 8610008"/>
              <a:gd name="connsiteX11-313" fmla="*/ 14278283 w 15023764"/>
              <a:gd name="connsiteY11-314" fmla="*/ 1796817 h 8610008"/>
              <a:gd name="connsiteX12-315" fmla="*/ 14773583 w 15023764"/>
              <a:gd name="connsiteY12-316" fmla="*/ 196617 h 8610008"/>
              <a:gd name="connsiteX13-317" fmla="*/ 11611283 w 15023764"/>
              <a:gd name="connsiteY13-318" fmla="*/ 177567 h 8610008"/>
              <a:gd name="connsiteX0-319" fmla="*/ 11611283 w 15007848"/>
              <a:gd name="connsiteY0-320" fmla="*/ 177567 h 8610008"/>
              <a:gd name="connsiteX1-321" fmla="*/ 10334933 w 15007848"/>
              <a:gd name="connsiteY1-322" fmla="*/ 1206267 h 8610008"/>
              <a:gd name="connsiteX2-323" fmla="*/ 7382183 w 15007848"/>
              <a:gd name="connsiteY2-324" fmla="*/ 2730267 h 8610008"/>
              <a:gd name="connsiteX3-325" fmla="*/ 5534333 w 15007848"/>
              <a:gd name="connsiteY3-326" fmla="*/ 5663967 h 8610008"/>
              <a:gd name="connsiteX4-327" fmla="*/ 2505383 w 15007848"/>
              <a:gd name="connsiteY4-328" fmla="*/ 6940317 h 8610008"/>
              <a:gd name="connsiteX5-329" fmla="*/ 47933 w 15007848"/>
              <a:gd name="connsiteY5-330" fmla="*/ 8311917 h 8610008"/>
              <a:gd name="connsiteX6-331" fmla="*/ 1267133 w 15007848"/>
              <a:gd name="connsiteY6-332" fmla="*/ 8559567 h 8610008"/>
              <a:gd name="connsiteX7-333" fmla="*/ 5781983 w 15007848"/>
              <a:gd name="connsiteY7-334" fmla="*/ 8502417 h 8610008"/>
              <a:gd name="connsiteX8-335" fmla="*/ 8087033 w 15007848"/>
              <a:gd name="connsiteY8-336" fmla="*/ 7492767 h 8610008"/>
              <a:gd name="connsiteX9-337" fmla="*/ 9153833 w 15007848"/>
              <a:gd name="connsiteY9-338" fmla="*/ 5892567 h 8610008"/>
              <a:gd name="connsiteX10-339" fmla="*/ 10373033 w 15007848"/>
              <a:gd name="connsiteY10-340" fmla="*/ 3473217 h 8610008"/>
              <a:gd name="connsiteX11-341" fmla="*/ 14278283 w 15007848"/>
              <a:gd name="connsiteY11-342" fmla="*/ 1796817 h 8610008"/>
              <a:gd name="connsiteX12-343" fmla="*/ 14773583 w 15007848"/>
              <a:gd name="connsiteY12-344" fmla="*/ 196617 h 8610008"/>
              <a:gd name="connsiteX13-345" fmla="*/ 11611283 w 15007848"/>
              <a:gd name="connsiteY13-346" fmla="*/ 177567 h 8610008"/>
              <a:gd name="connsiteX0-347" fmla="*/ 11611283 w 15003285"/>
              <a:gd name="connsiteY0-348" fmla="*/ 177567 h 8610008"/>
              <a:gd name="connsiteX1-349" fmla="*/ 10334933 w 15003285"/>
              <a:gd name="connsiteY1-350" fmla="*/ 1206267 h 8610008"/>
              <a:gd name="connsiteX2-351" fmla="*/ 7382183 w 15003285"/>
              <a:gd name="connsiteY2-352" fmla="*/ 2730267 h 8610008"/>
              <a:gd name="connsiteX3-353" fmla="*/ 5534333 w 15003285"/>
              <a:gd name="connsiteY3-354" fmla="*/ 5663967 h 8610008"/>
              <a:gd name="connsiteX4-355" fmla="*/ 2505383 w 15003285"/>
              <a:gd name="connsiteY4-356" fmla="*/ 6940317 h 8610008"/>
              <a:gd name="connsiteX5-357" fmla="*/ 47933 w 15003285"/>
              <a:gd name="connsiteY5-358" fmla="*/ 8311917 h 8610008"/>
              <a:gd name="connsiteX6-359" fmla="*/ 1267133 w 15003285"/>
              <a:gd name="connsiteY6-360" fmla="*/ 8559567 h 8610008"/>
              <a:gd name="connsiteX7-361" fmla="*/ 5781983 w 15003285"/>
              <a:gd name="connsiteY7-362" fmla="*/ 8502417 h 8610008"/>
              <a:gd name="connsiteX8-363" fmla="*/ 8087033 w 15003285"/>
              <a:gd name="connsiteY8-364" fmla="*/ 7492767 h 8610008"/>
              <a:gd name="connsiteX9-365" fmla="*/ 9153833 w 15003285"/>
              <a:gd name="connsiteY9-366" fmla="*/ 5892567 h 8610008"/>
              <a:gd name="connsiteX10-367" fmla="*/ 10487333 w 15003285"/>
              <a:gd name="connsiteY10-368" fmla="*/ 3473217 h 8610008"/>
              <a:gd name="connsiteX11-369" fmla="*/ 14278283 w 15003285"/>
              <a:gd name="connsiteY11-370" fmla="*/ 1796817 h 8610008"/>
              <a:gd name="connsiteX12-371" fmla="*/ 14773583 w 15003285"/>
              <a:gd name="connsiteY12-372" fmla="*/ 196617 h 8610008"/>
              <a:gd name="connsiteX13-373" fmla="*/ 11611283 w 15003285"/>
              <a:gd name="connsiteY13-374" fmla="*/ 177567 h 8610008"/>
              <a:gd name="connsiteX0-375" fmla="*/ 11611283 w 15003285"/>
              <a:gd name="connsiteY0-376" fmla="*/ 177567 h 8610008"/>
              <a:gd name="connsiteX1-377" fmla="*/ 10334933 w 15003285"/>
              <a:gd name="connsiteY1-378" fmla="*/ 1206267 h 8610008"/>
              <a:gd name="connsiteX2-379" fmla="*/ 7382183 w 15003285"/>
              <a:gd name="connsiteY2-380" fmla="*/ 2730267 h 8610008"/>
              <a:gd name="connsiteX3-381" fmla="*/ 5534333 w 15003285"/>
              <a:gd name="connsiteY3-382" fmla="*/ 5663967 h 8610008"/>
              <a:gd name="connsiteX4-383" fmla="*/ 2505383 w 15003285"/>
              <a:gd name="connsiteY4-384" fmla="*/ 6940317 h 8610008"/>
              <a:gd name="connsiteX5-385" fmla="*/ 47933 w 15003285"/>
              <a:gd name="connsiteY5-386" fmla="*/ 8311917 h 8610008"/>
              <a:gd name="connsiteX6-387" fmla="*/ 1267133 w 15003285"/>
              <a:gd name="connsiteY6-388" fmla="*/ 8559567 h 8610008"/>
              <a:gd name="connsiteX7-389" fmla="*/ 5781983 w 15003285"/>
              <a:gd name="connsiteY7-390" fmla="*/ 8502417 h 8610008"/>
              <a:gd name="connsiteX8-391" fmla="*/ 8087033 w 15003285"/>
              <a:gd name="connsiteY8-392" fmla="*/ 7492767 h 8610008"/>
              <a:gd name="connsiteX9-393" fmla="*/ 9153833 w 15003285"/>
              <a:gd name="connsiteY9-394" fmla="*/ 5892567 h 8610008"/>
              <a:gd name="connsiteX10-395" fmla="*/ 10487333 w 15003285"/>
              <a:gd name="connsiteY10-396" fmla="*/ 3473217 h 8610008"/>
              <a:gd name="connsiteX11-397" fmla="*/ 14278283 w 15003285"/>
              <a:gd name="connsiteY11-398" fmla="*/ 1796817 h 8610008"/>
              <a:gd name="connsiteX12-399" fmla="*/ 14773583 w 15003285"/>
              <a:gd name="connsiteY12-400" fmla="*/ 196617 h 8610008"/>
              <a:gd name="connsiteX13-401" fmla="*/ 11611283 w 15003285"/>
              <a:gd name="connsiteY13-402" fmla="*/ 177567 h 8610008"/>
              <a:gd name="connsiteX0-403" fmla="*/ 11611283 w 15003285"/>
              <a:gd name="connsiteY0-404" fmla="*/ 177567 h 8610008"/>
              <a:gd name="connsiteX1-405" fmla="*/ 10334933 w 15003285"/>
              <a:gd name="connsiteY1-406" fmla="*/ 1206267 h 8610008"/>
              <a:gd name="connsiteX2-407" fmla="*/ 7382183 w 15003285"/>
              <a:gd name="connsiteY2-408" fmla="*/ 2730267 h 8610008"/>
              <a:gd name="connsiteX3-409" fmla="*/ 5534333 w 15003285"/>
              <a:gd name="connsiteY3-410" fmla="*/ 5663967 h 8610008"/>
              <a:gd name="connsiteX4-411" fmla="*/ 2505383 w 15003285"/>
              <a:gd name="connsiteY4-412" fmla="*/ 6940317 h 8610008"/>
              <a:gd name="connsiteX5-413" fmla="*/ 47933 w 15003285"/>
              <a:gd name="connsiteY5-414" fmla="*/ 8311917 h 8610008"/>
              <a:gd name="connsiteX6-415" fmla="*/ 1267133 w 15003285"/>
              <a:gd name="connsiteY6-416" fmla="*/ 8559567 h 8610008"/>
              <a:gd name="connsiteX7-417" fmla="*/ 5781983 w 15003285"/>
              <a:gd name="connsiteY7-418" fmla="*/ 8502417 h 8610008"/>
              <a:gd name="connsiteX8-419" fmla="*/ 8087033 w 15003285"/>
              <a:gd name="connsiteY8-420" fmla="*/ 7492767 h 8610008"/>
              <a:gd name="connsiteX9-421" fmla="*/ 9306233 w 15003285"/>
              <a:gd name="connsiteY9-422" fmla="*/ 6121167 h 8610008"/>
              <a:gd name="connsiteX10-423" fmla="*/ 10487333 w 15003285"/>
              <a:gd name="connsiteY10-424" fmla="*/ 3473217 h 8610008"/>
              <a:gd name="connsiteX11-425" fmla="*/ 14278283 w 15003285"/>
              <a:gd name="connsiteY11-426" fmla="*/ 1796817 h 8610008"/>
              <a:gd name="connsiteX12-427" fmla="*/ 14773583 w 15003285"/>
              <a:gd name="connsiteY12-428" fmla="*/ 196617 h 8610008"/>
              <a:gd name="connsiteX13-429" fmla="*/ 11611283 w 15003285"/>
              <a:gd name="connsiteY13-430" fmla="*/ 177567 h 8610008"/>
              <a:gd name="connsiteX0-431" fmla="*/ 11611283 w 15003285"/>
              <a:gd name="connsiteY0-432" fmla="*/ 177567 h 8610008"/>
              <a:gd name="connsiteX1-433" fmla="*/ 10334933 w 15003285"/>
              <a:gd name="connsiteY1-434" fmla="*/ 1206267 h 8610008"/>
              <a:gd name="connsiteX2-435" fmla="*/ 7382183 w 15003285"/>
              <a:gd name="connsiteY2-436" fmla="*/ 2730267 h 8610008"/>
              <a:gd name="connsiteX3-437" fmla="*/ 5210483 w 15003285"/>
              <a:gd name="connsiteY3-438" fmla="*/ 5530617 h 8610008"/>
              <a:gd name="connsiteX4-439" fmla="*/ 2505383 w 15003285"/>
              <a:gd name="connsiteY4-440" fmla="*/ 6940317 h 8610008"/>
              <a:gd name="connsiteX5-441" fmla="*/ 47933 w 15003285"/>
              <a:gd name="connsiteY5-442" fmla="*/ 8311917 h 8610008"/>
              <a:gd name="connsiteX6-443" fmla="*/ 1267133 w 15003285"/>
              <a:gd name="connsiteY6-444" fmla="*/ 8559567 h 8610008"/>
              <a:gd name="connsiteX7-445" fmla="*/ 5781983 w 15003285"/>
              <a:gd name="connsiteY7-446" fmla="*/ 8502417 h 8610008"/>
              <a:gd name="connsiteX8-447" fmla="*/ 8087033 w 15003285"/>
              <a:gd name="connsiteY8-448" fmla="*/ 7492767 h 8610008"/>
              <a:gd name="connsiteX9-449" fmla="*/ 9306233 w 15003285"/>
              <a:gd name="connsiteY9-450" fmla="*/ 6121167 h 8610008"/>
              <a:gd name="connsiteX10-451" fmla="*/ 10487333 w 15003285"/>
              <a:gd name="connsiteY10-452" fmla="*/ 3473217 h 8610008"/>
              <a:gd name="connsiteX11-453" fmla="*/ 14278283 w 15003285"/>
              <a:gd name="connsiteY11-454" fmla="*/ 1796817 h 8610008"/>
              <a:gd name="connsiteX12-455" fmla="*/ 14773583 w 15003285"/>
              <a:gd name="connsiteY12-456" fmla="*/ 196617 h 8610008"/>
              <a:gd name="connsiteX13-457" fmla="*/ 11611283 w 15003285"/>
              <a:gd name="connsiteY13-458" fmla="*/ 177567 h 8610008"/>
              <a:gd name="connsiteX0-459" fmla="*/ 11611283 w 15003285"/>
              <a:gd name="connsiteY0-460" fmla="*/ 177567 h 8610008"/>
              <a:gd name="connsiteX1-461" fmla="*/ 10334933 w 15003285"/>
              <a:gd name="connsiteY1-462" fmla="*/ 1206267 h 8610008"/>
              <a:gd name="connsiteX2-463" fmla="*/ 7286933 w 15003285"/>
              <a:gd name="connsiteY2-464" fmla="*/ 2577867 h 8610008"/>
              <a:gd name="connsiteX3-465" fmla="*/ 5210483 w 15003285"/>
              <a:gd name="connsiteY3-466" fmla="*/ 5530617 h 8610008"/>
              <a:gd name="connsiteX4-467" fmla="*/ 2505383 w 15003285"/>
              <a:gd name="connsiteY4-468" fmla="*/ 6940317 h 8610008"/>
              <a:gd name="connsiteX5-469" fmla="*/ 47933 w 15003285"/>
              <a:gd name="connsiteY5-470" fmla="*/ 8311917 h 8610008"/>
              <a:gd name="connsiteX6-471" fmla="*/ 1267133 w 15003285"/>
              <a:gd name="connsiteY6-472" fmla="*/ 8559567 h 8610008"/>
              <a:gd name="connsiteX7-473" fmla="*/ 5781983 w 15003285"/>
              <a:gd name="connsiteY7-474" fmla="*/ 8502417 h 8610008"/>
              <a:gd name="connsiteX8-475" fmla="*/ 8087033 w 15003285"/>
              <a:gd name="connsiteY8-476" fmla="*/ 7492767 h 8610008"/>
              <a:gd name="connsiteX9-477" fmla="*/ 9306233 w 15003285"/>
              <a:gd name="connsiteY9-478" fmla="*/ 6121167 h 8610008"/>
              <a:gd name="connsiteX10-479" fmla="*/ 10487333 w 15003285"/>
              <a:gd name="connsiteY10-480" fmla="*/ 3473217 h 8610008"/>
              <a:gd name="connsiteX11-481" fmla="*/ 14278283 w 15003285"/>
              <a:gd name="connsiteY11-482" fmla="*/ 1796817 h 8610008"/>
              <a:gd name="connsiteX12-483" fmla="*/ 14773583 w 15003285"/>
              <a:gd name="connsiteY12-484" fmla="*/ 196617 h 8610008"/>
              <a:gd name="connsiteX13-485" fmla="*/ 11611283 w 15003285"/>
              <a:gd name="connsiteY13-486" fmla="*/ 177567 h 8610008"/>
              <a:gd name="connsiteX0-487" fmla="*/ 11667326 w 15059328"/>
              <a:gd name="connsiteY0-488" fmla="*/ 177567 h 8610008"/>
              <a:gd name="connsiteX1-489" fmla="*/ 10390976 w 15059328"/>
              <a:gd name="connsiteY1-490" fmla="*/ 1206267 h 8610008"/>
              <a:gd name="connsiteX2-491" fmla="*/ 7342976 w 15059328"/>
              <a:gd name="connsiteY2-492" fmla="*/ 2577867 h 8610008"/>
              <a:gd name="connsiteX3-493" fmla="*/ 5266526 w 15059328"/>
              <a:gd name="connsiteY3-494" fmla="*/ 5530617 h 8610008"/>
              <a:gd name="connsiteX4-495" fmla="*/ 3494876 w 15059328"/>
              <a:gd name="connsiteY4-496" fmla="*/ 7397517 h 8610008"/>
              <a:gd name="connsiteX5-497" fmla="*/ 103976 w 15059328"/>
              <a:gd name="connsiteY5-498" fmla="*/ 8311917 h 8610008"/>
              <a:gd name="connsiteX6-499" fmla="*/ 1323176 w 15059328"/>
              <a:gd name="connsiteY6-500" fmla="*/ 8559567 h 8610008"/>
              <a:gd name="connsiteX7-501" fmla="*/ 5838026 w 15059328"/>
              <a:gd name="connsiteY7-502" fmla="*/ 8502417 h 8610008"/>
              <a:gd name="connsiteX8-503" fmla="*/ 8143076 w 15059328"/>
              <a:gd name="connsiteY8-504" fmla="*/ 7492767 h 8610008"/>
              <a:gd name="connsiteX9-505" fmla="*/ 9362276 w 15059328"/>
              <a:gd name="connsiteY9-506" fmla="*/ 6121167 h 8610008"/>
              <a:gd name="connsiteX10-507" fmla="*/ 10543376 w 15059328"/>
              <a:gd name="connsiteY10-508" fmla="*/ 3473217 h 8610008"/>
              <a:gd name="connsiteX11-509" fmla="*/ 14334326 w 15059328"/>
              <a:gd name="connsiteY11-510" fmla="*/ 1796817 h 8610008"/>
              <a:gd name="connsiteX12-511" fmla="*/ 14829626 w 15059328"/>
              <a:gd name="connsiteY12-512" fmla="*/ 196617 h 8610008"/>
              <a:gd name="connsiteX13-513" fmla="*/ 11667326 w 15059328"/>
              <a:gd name="connsiteY13-514" fmla="*/ 177567 h 8610008"/>
              <a:gd name="connsiteX0-515" fmla="*/ 11667326 w 15059328"/>
              <a:gd name="connsiteY0-516" fmla="*/ 177567 h 8610008"/>
              <a:gd name="connsiteX1-517" fmla="*/ 10390976 w 15059328"/>
              <a:gd name="connsiteY1-518" fmla="*/ 1206267 h 8610008"/>
              <a:gd name="connsiteX2-519" fmla="*/ 7342976 w 15059328"/>
              <a:gd name="connsiteY2-520" fmla="*/ 2577867 h 8610008"/>
              <a:gd name="connsiteX3-521" fmla="*/ 5361776 w 15059328"/>
              <a:gd name="connsiteY3-522" fmla="*/ 5111517 h 8610008"/>
              <a:gd name="connsiteX4-523" fmla="*/ 3494876 w 15059328"/>
              <a:gd name="connsiteY4-524" fmla="*/ 7397517 h 8610008"/>
              <a:gd name="connsiteX5-525" fmla="*/ 103976 w 15059328"/>
              <a:gd name="connsiteY5-526" fmla="*/ 8311917 h 8610008"/>
              <a:gd name="connsiteX6-527" fmla="*/ 1323176 w 15059328"/>
              <a:gd name="connsiteY6-528" fmla="*/ 8559567 h 8610008"/>
              <a:gd name="connsiteX7-529" fmla="*/ 5838026 w 15059328"/>
              <a:gd name="connsiteY7-530" fmla="*/ 8502417 h 8610008"/>
              <a:gd name="connsiteX8-531" fmla="*/ 8143076 w 15059328"/>
              <a:gd name="connsiteY8-532" fmla="*/ 7492767 h 8610008"/>
              <a:gd name="connsiteX9-533" fmla="*/ 9362276 w 15059328"/>
              <a:gd name="connsiteY9-534" fmla="*/ 6121167 h 8610008"/>
              <a:gd name="connsiteX10-535" fmla="*/ 10543376 w 15059328"/>
              <a:gd name="connsiteY10-536" fmla="*/ 3473217 h 8610008"/>
              <a:gd name="connsiteX11-537" fmla="*/ 14334326 w 15059328"/>
              <a:gd name="connsiteY11-538" fmla="*/ 1796817 h 8610008"/>
              <a:gd name="connsiteX12-539" fmla="*/ 14829626 w 15059328"/>
              <a:gd name="connsiteY12-540" fmla="*/ 196617 h 8610008"/>
              <a:gd name="connsiteX13-541" fmla="*/ 11667326 w 15059328"/>
              <a:gd name="connsiteY13-542" fmla="*/ 177567 h 8610008"/>
              <a:gd name="connsiteX0-543" fmla="*/ 11672169 w 15064171"/>
              <a:gd name="connsiteY0-544" fmla="*/ 177567 h 8610008"/>
              <a:gd name="connsiteX1-545" fmla="*/ 10395819 w 15064171"/>
              <a:gd name="connsiteY1-546" fmla="*/ 1206267 h 8610008"/>
              <a:gd name="connsiteX2-547" fmla="*/ 7347819 w 15064171"/>
              <a:gd name="connsiteY2-548" fmla="*/ 2577867 h 8610008"/>
              <a:gd name="connsiteX3-549" fmla="*/ 5366619 w 15064171"/>
              <a:gd name="connsiteY3-550" fmla="*/ 5111517 h 8610008"/>
              <a:gd name="connsiteX4-551" fmla="*/ 3575919 w 15064171"/>
              <a:gd name="connsiteY4-552" fmla="*/ 7416567 h 8610008"/>
              <a:gd name="connsiteX5-553" fmla="*/ 108819 w 15064171"/>
              <a:gd name="connsiteY5-554" fmla="*/ 8311917 h 8610008"/>
              <a:gd name="connsiteX6-555" fmla="*/ 1328019 w 15064171"/>
              <a:gd name="connsiteY6-556" fmla="*/ 8559567 h 8610008"/>
              <a:gd name="connsiteX7-557" fmla="*/ 5842869 w 15064171"/>
              <a:gd name="connsiteY7-558" fmla="*/ 8502417 h 8610008"/>
              <a:gd name="connsiteX8-559" fmla="*/ 8147919 w 15064171"/>
              <a:gd name="connsiteY8-560" fmla="*/ 7492767 h 8610008"/>
              <a:gd name="connsiteX9-561" fmla="*/ 9367119 w 15064171"/>
              <a:gd name="connsiteY9-562" fmla="*/ 6121167 h 8610008"/>
              <a:gd name="connsiteX10-563" fmla="*/ 10548219 w 15064171"/>
              <a:gd name="connsiteY10-564" fmla="*/ 3473217 h 8610008"/>
              <a:gd name="connsiteX11-565" fmla="*/ 14339169 w 15064171"/>
              <a:gd name="connsiteY11-566" fmla="*/ 1796817 h 8610008"/>
              <a:gd name="connsiteX12-567" fmla="*/ 14834469 w 15064171"/>
              <a:gd name="connsiteY12-568" fmla="*/ 196617 h 8610008"/>
              <a:gd name="connsiteX13-569" fmla="*/ 11672169 w 15064171"/>
              <a:gd name="connsiteY13-570" fmla="*/ 177567 h 8610008"/>
              <a:gd name="connsiteX0-571" fmla="*/ 11919554 w 15311556"/>
              <a:gd name="connsiteY0-572" fmla="*/ 177567 h 8625085"/>
              <a:gd name="connsiteX1-573" fmla="*/ 10643204 w 15311556"/>
              <a:gd name="connsiteY1-574" fmla="*/ 1206267 h 8625085"/>
              <a:gd name="connsiteX2-575" fmla="*/ 7595204 w 15311556"/>
              <a:gd name="connsiteY2-576" fmla="*/ 2577867 h 8625085"/>
              <a:gd name="connsiteX3-577" fmla="*/ 5614004 w 15311556"/>
              <a:gd name="connsiteY3-578" fmla="*/ 5111517 h 8625085"/>
              <a:gd name="connsiteX4-579" fmla="*/ 3823304 w 15311556"/>
              <a:gd name="connsiteY4-580" fmla="*/ 7416567 h 8625085"/>
              <a:gd name="connsiteX5-581" fmla="*/ 89504 w 15311556"/>
              <a:gd name="connsiteY5-582" fmla="*/ 8064267 h 8625085"/>
              <a:gd name="connsiteX6-583" fmla="*/ 1575404 w 15311556"/>
              <a:gd name="connsiteY6-584" fmla="*/ 8559567 h 8625085"/>
              <a:gd name="connsiteX7-585" fmla="*/ 6090254 w 15311556"/>
              <a:gd name="connsiteY7-586" fmla="*/ 8502417 h 8625085"/>
              <a:gd name="connsiteX8-587" fmla="*/ 8395304 w 15311556"/>
              <a:gd name="connsiteY8-588" fmla="*/ 7492767 h 8625085"/>
              <a:gd name="connsiteX9-589" fmla="*/ 9614504 w 15311556"/>
              <a:gd name="connsiteY9-590" fmla="*/ 6121167 h 8625085"/>
              <a:gd name="connsiteX10-591" fmla="*/ 10795604 w 15311556"/>
              <a:gd name="connsiteY10-592" fmla="*/ 3473217 h 8625085"/>
              <a:gd name="connsiteX11-593" fmla="*/ 14586554 w 15311556"/>
              <a:gd name="connsiteY11-594" fmla="*/ 1796817 h 8625085"/>
              <a:gd name="connsiteX12-595" fmla="*/ 15081854 w 15311556"/>
              <a:gd name="connsiteY12-596" fmla="*/ 196617 h 8625085"/>
              <a:gd name="connsiteX13-597" fmla="*/ 11919554 w 15311556"/>
              <a:gd name="connsiteY13-598" fmla="*/ 177567 h 8625085"/>
              <a:gd name="connsiteX0-599" fmla="*/ 11919554 w 15311556"/>
              <a:gd name="connsiteY0-600" fmla="*/ 170399 h 8617917"/>
              <a:gd name="connsiteX1-601" fmla="*/ 10719404 w 15311556"/>
              <a:gd name="connsiteY1-602" fmla="*/ 1065749 h 8617917"/>
              <a:gd name="connsiteX2-603" fmla="*/ 7595204 w 15311556"/>
              <a:gd name="connsiteY2-604" fmla="*/ 2570699 h 8617917"/>
              <a:gd name="connsiteX3-605" fmla="*/ 5614004 w 15311556"/>
              <a:gd name="connsiteY3-606" fmla="*/ 5104349 h 8617917"/>
              <a:gd name="connsiteX4-607" fmla="*/ 3823304 w 15311556"/>
              <a:gd name="connsiteY4-608" fmla="*/ 7409399 h 8617917"/>
              <a:gd name="connsiteX5-609" fmla="*/ 89504 w 15311556"/>
              <a:gd name="connsiteY5-610" fmla="*/ 8057099 h 8617917"/>
              <a:gd name="connsiteX6-611" fmla="*/ 1575404 w 15311556"/>
              <a:gd name="connsiteY6-612" fmla="*/ 8552399 h 8617917"/>
              <a:gd name="connsiteX7-613" fmla="*/ 6090254 w 15311556"/>
              <a:gd name="connsiteY7-614" fmla="*/ 8495249 h 8617917"/>
              <a:gd name="connsiteX8-615" fmla="*/ 8395304 w 15311556"/>
              <a:gd name="connsiteY8-616" fmla="*/ 7485599 h 8617917"/>
              <a:gd name="connsiteX9-617" fmla="*/ 9614504 w 15311556"/>
              <a:gd name="connsiteY9-618" fmla="*/ 6113999 h 8617917"/>
              <a:gd name="connsiteX10-619" fmla="*/ 10795604 w 15311556"/>
              <a:gd name="connsiteY10-620" fmla="*/ 3466049 h 8617917"/>
              <a:gd name="connsiteX11-621" fmla="*/ 14586554 w 15311556"/>
              <a:gd name="connsiteY11-622" fmla="*/ 1789649 h 8617917"/>
              <a:gd name="connsiteX12-623" fmla="*/ 15081854 w 15311556"/>
              <a:gd name="connsiteY12-624" fmla="*/ 189449 h 8617917"/>
              <a:gd name="connsiteX13-625" fmla="*/ 11919554 w 15311556"/>
              <a:gd name="connsiteY13-626" fmla="*/ 170399 h 8617917"/>
              <a:gd name="connsiteX0-627" fmla="*/ 11919554 w 15470463"/>
              <a:gd name="connsiteY0-628" fmla="*/ 170399 h 8617917"/>
              <a:gd name="connsiteX1-629" fmla="*/ 10719404 w 15470463"/>
              <a:gd name="connsiteY1-630" fmla="*/ 1065749 h 8617917"/>
              <a:gd name="connsiteX2-631" fmla="*/ 7595204 w 15470463"/>
              <a:gd name="connsiteY2-632" fmla="*/ 2570699 h 8617917"/>
              <a:gd name="connsiteX3-633" fmla="*/ 5614004 w 15470463"/>
              <a:gd name="connsiteY3-634" fmla="*/ 5104349 h 8617917"/>
              <a:gd name="connsiteX4-635" fmla="*/ 3823304 w 15470463"/>
              <a:gd name="connsiteY4-636" fmla="*/ 7409399 h 8617917"/>
              <a:gd name="connsiteX5-637" fmla="*/ 89504 w 15470463"/>
              <a:gd name="connsiteY5-638" fmla="*/ 8057099 h 8617917"/>
              <a:gd name="connsiteX6-639" fmla="*/ 1575404 w 15470463"/>
              <a:gd name="connsiteY6-640" fmla="*/ 8552399 h 8617917"/>
              <a:gd name="connsiteX7-641" fmla="*/ 6090254 w 15470463"/>
              <a:gd name="connsiteY7-642" fmla="*/ 8495249 h 8617917"/>
              <a:gd name="connsiteX8-643" fmla="*/ 8395304 w 15470463"/>
              <a:gd name="connsiteY8-644" fmla="*/ 7485599 h 8617917"/>
              <a:gd name="connsiteX9-645" fmla="*/ 9614504 w 15470463"/>
              <a:gd name="connsiteY9-646" fmla="*/ 6113999 h 8617917"/>
              <a:gd name="connsiteX10-647" fmla="*/ 10795604 w 15470463"/>
              <a:gd name="connsiteY10-648" fmla="*/ 3466049 h 8617917"/>
              <a:gd name="connsiteX11-649" fmla="*/ 14986604 w 15470463"/>
              <a:gd name="connsiteY11-650" fmla="*/ 1732499 h 8617917"/>
              <a:gd name="connsiteX12-651" fmla="*/ 15081854 w 15470463"/>
              <a:gd name="connsiteY12-652" fmla="*/ 189449 h 8617917"/>
              <a:gd name="connsiteX13-653" fmla="*/ 11919554 w 15470463"/>
              <a:gd name="connsiteY13-654" fmla="*/ 170399 h 8617917"/>
              <a:gd name="connsiteX0-655" fmla="*/ 11919554 w 15412245"/>
              <a:gd name="connsiteY0-656" fmla="*/ 170399 h 8617917"/>
              <a:gd name="connsiteX1-657" fmla="*/ 10719404 w 15412245"/>
              <a:gd name="connsiteY1-658" fmla="*/ 1065749 h 8617917"/>
              <a:gd name="connsiteX2-659" fmla="*/ 7595204 w 15412245"/>
              <a:gd name="connsiteY2-660" fmla="*/ 2570699 h 8617917"/>
              <a:gd name="connsiteX3-661" fmla="*/ 5614004 w 15412245"/>
              <a:gd name="connsiteY3-662" fmla="*/ 5104349 h 8617917"/>
              <a:gd name="connsiteX4-663" fmla="*/ 3823304 w 15412245"/>
              <a:gd name="connsiteY4-664" fmla="*/ 7409399 h 8617917"/>
              <a:gd name="connsiteX5-665" fmla="*/ 89504 w 15412245"/>
              <a:gd name="connsiteY5-666" fmla="*/ 8057099 h 8617917"/>
              <a:gd name="connsiteX6-667" fmla="*/ 1575404 w 15412245"/>
              <a:gd name="connsiteY6-668" fmla="*/ 8552399 h 8617917"/>
              <a:gd name="connsiteX7-669" fmla="*/ 6090254 w 15412245"/>
              <a:gd name="connsiteY7-670" fmla="*/ 8495249 h 8617917"/>
              <a:gd name="connsiteX8-671" fmla="*/ 8395304 w 15412245"/>
              <a:gd name="connsiteY8-672" fmla="*/ 7485599 h 8617917"/>
              <a:gd name="connsiteX9-673" fmla="*/ 9614504 w 15412245"/>
              <a:gd name="connsiteY9-674" fmla="*/ 6113999 h 8617917"/>
              <a:gd name="connsiteX10-675" fmla="*/ 11729054 w 15412245"/>
              <a:gd name="connsiteY10-676" fmla="*/ 3427949 h 8617917"/>
              <a:gd name="connsiteX11-677" fmla="*/ 14986604 w 15412245"/>
              <a:gd name="connsiteY11-678" fmla="*/ 1732499 h 8617917"/>
              <a:gd name="connsiteX12-679" fmla="*/ 15081854 w 15412245"/>
              <a:gd name="connsiteY12-680" fmla="*/ 189449 h 8617917"/>
              <a:gd name="connsiteX13-681" fmla="*/ 11919554 w 15412245"/>
              <a:gd name="connsiteY13-682" fmla="*/ 170399 h 8617917"/>
              <a:gd name="connsiteX0-683" fmla="*/ 11919554 w 15428434"/>
              <a:gd name="connsiteY0-684" fmla="*/ 170399 h 8617917"/>
              <a:gd name="connsiteX1-685" fmla="*/ 10719404 w 15428434"/>
              <a:gd name="connsiteY1-686" fmla="*/ 1065749 h 8617917"/>
              <a:gd name="connsiteX2-687" fmla="*/ 7595204 w 15428434"/>
              <a:gd name="connsiteY2-688" fmla="*/ 2570699 h 8617917"/>
              <a:gd name="connsiteX3-689" fmla="*/ 5614004 w 15428434"/>
              <a:gd name="connsiteY3-690" fmla="*/ 5104349 h 8617917"/>
              <a:gd name="connsiteX4-691" fmla="*/ 3823304 w 15428434"/>
              <a:gd name="connsiteY4-692" fmla="*/ 7409399 h 8617917"/>
              <a:gd name="connsiteX5-693" fmla="*/ 89504 w 15428434"/>
              <a:gd name="connsiteY5-694" fmla="*/ 8057099 h 8617917"/>
              <a:gd name="connsiteX6-695" fmla="*/ 1575404 w 15428434"/>
              <a:gd name="connsiteY6-696" fmla="*/ 8552399 h 8617917"/>
              <a:gd name="connsiteX7-697" fmla="*/ 6090254 w 15428434"/>
              <a:gd name="connsiteY7-698" fmla="*/ 8495249 h 8617917"/>
              <a:gd name="connsiteX8-699" fmla="*/ 8395304 w 15428434"/>
              <a:gd name="connsiteY8-700" fmla="*/ 7485599 h 8617917"/>
              <a:gd name="connsiteX9-701" fmla="*/ 9614504 w 15428434"/>
              <a:gd name="connsiteY9-702" fmla="*/ 6113999 h 8617917"/>
              <a:gd name="connsiteX10-703" fmla="*/ 11462354 w 15428434"/>
              <a:gd name="connsiteY10-704" fmla="*/ 3332699 h 8617917"/>
              <a:gd name="connsiteX11-705" fmla="*/ 14986604 w 15428434"/>
              <a:gd name="connsiteY11-706" fmla="*/ 1732499 h 8617917"/>
              <a:gd name="connsiteX12-707" fmla="*/ 15081854 w 15428434"/>
              <a:gd name="connsiteY12-708" fmla="*/ 189449 h 8617917"/>
              <a:gd name="connsiteX13-709" fmla="*/ 11919554 w 15428434"/>
              <a:gd name="connsiteY13-710" fmla="*/ 170399 h 8617917"/>
              <a:gd name="connsiteX0-711" fmla="*/ 12681554 w 15428434"/>
              <a:gd name="connsiteY0-712" fmla="*/ 39792 h 8925460"/>
              <a:gd name="connsiteX1-713" fmla="*/ 10719404 w 15428434"/>
              <a:gd name="connsiteY1-714" fmla="*/ 1373292 h 8925460"/>
              <a:gd name="connsiteX2-715" fmla="*/ 7595204 w 15428434"/>
              <a:gd name="connsiteY2-716" fmla="*/ 2878242 h 8925460"/>
              <a:gd name="connsiteX3-717" fmla="*/ 5614004 w 15428434"/>
              <a:gd name="connsiteY3-718" fmla="*/ 5411892 h 8925460"/>
              <a:gd name="connsiteX4-719" fmla="*/ 3823304 w 15428434"/>
              <a:gd name="connsiteY4-720" fmla="*/ 7716942 h 8925460"/>
              <a:gd name="connsiteX5-721" fmla="*/ 89504 w 15428434"/>
              <a:gd name="connsiteY5-722" fmla="*/ 8364642 h 8925460"/>
              <a:gd name="connsiteX6-723" fmla="*/ 1575404 w 15428434"/>
              <a:gd name="connsiteY6-724" fmla="*/ 8859942 h 8925460"/>
              <a:gd name="connsiteX7-725" fmla="*/ 6090254 w 15428434"/>
              <a:gd name="connsiteY7-726" fmla="*/ 8802792 h 8925460"/>
              <a:gd name="connsiteX8-727" fmla="*/ 8395304 w 15428434"/>
              <a:gd name="connsiteY8-728" fmla="*/ 7793142 h 8925460"/>
              <a:gd name="connsiteX9-729" fmla="*/ 9614504 w 15428434"/>
              <a:gd name="connsiteY9-730" fmla="*/ 6421542 h 8925460"/>
              <a:gd name="connsiteX10-731" fmla="*/ 11462354 w 15428434"/>
              <a:gd name="connsiteY10-732" fmla="*/ 3640242 h 8925460"/>
              <a:gd name="connsiteX11-733" fmla="*/ 14986604 w 15428434"/>
              <a:gd name="connsiteY11-734" fmla="*/ 2040042 h 8925460"/>
              <a:gd name="connsiteX12-735" fmla="*/ 15081854 w 15428434"/>
              <a:gd name="connsiteY12-736" fmla="*/ 496992 h 8925460"/>
              <a:gd name="connsiteX13-737" fmla="*/ 12681554 w 15428434"/>
              <a:gd name="connsiteY13-738" fmla="*/ 39792 h 8925460"/>
              <a:gd name="connsiteX0-739" fmla="*/ 12681554 w 15428434"/>
              <a:gd name="connsiteY0-740" fmla="*/ 39792 h 8925460"/>
              <a:gd name="connsiteX1-741" fmla="*/ 10719404 w 15428434"/>
              <a:gd name="connsiteY1-742" fmla="*/ 1373292 h 8925460"/>
              <a:gd name="connsiteX2-743" fmla="*/ 7595204 w 15428434"/>
              <a:gd name="connsiteY2-744" fmla="*/ 2878242 h 8925460"/>
              <a:gd name="connsiteX3-745" fmla="*/ 5614004 w 15428434"/>
              <a:gd name="connsiteY3-746" fmla="*/ 5411892 h 8925460"/>
              <a:gd name="connsiteX4-747" fmla="*/ 3823304 w 15428434"/>
              <a:gd name="connsiteY4-748" fmla="*/ 7716942 h 8925460"/>
              <a:gd name="connsiteX5-749" fmla="*/ 89504 w 15428434"/>
              <a:gd name="connsiteY5-750" fmla="*/ 8364642 h 8925460"/>
              <a:gd name="connsiteX6-751" fmla="*/ 1575404 w 15428434"/>
              <a:gd name="connsiteY6-752" fmla="*/ 8859942 h 8925460"/>
              <a:gd name="connsiteX7-753" fmla="*/ 6090254 w 15428434"/>
              <a:gd name="connsiteY7-754" fmla="*/ 8802792 h 8925460"/>
              <a:gd name="connsiteX8-755" fmla="*/ 8395304 w 15428434"/>
              <a:gd name="connsiteY8-756" fmla="*/ 7793142 h 8925460"/>
              <a:gd name="connsiteX9-757" fmla="*/ 9252554 w 15428434"/>
              <a:gd name="connsiteY9-758" fmla="*/ 5983392 h 8925460"/>
              <a:gd name="connsiteX10-759" fmla="*/ 11462354 w 15428434"/>
              <a:gd name="connsiteY10-760" fmla="*/ 3640242 h 8925460"/>
              <a:gd name="connsiteX11-761" fmla="*/ 14986604 w 15428434"/>
              <a:gd name="connsiteY11-762" fmla="*/ 2040042 h 8925460"/>
              <a:gd name="connsiteX12-763" fmla="*/ 15081854 w 15428434"/>
              <a:gd name="connsiteY12-764" fmla="*/ 496992 h 8925460"/>
              <a:gd name="connsiteX13-765" fmla="*/ 12681554 w 15428434"/>
              <a:gd name="connsiteY13-766" fmla="*/ 39792 h 8925460"/>
              <a:gd name="connsiteX0-767" fmla="*/ 12681554 w 15428434"/>
              <a:gd name="connsiteY0-768" fmla="*/ 39792 h 8925460"/>
              <a:gd name="connsiteX1-769" fmla="*/ 10719404 w 15428434"/>
              <a:gd name="connsiteY1-770" fmla="*/ 1373292 h 8925460"/>
              <a:gd name="connsiteX2-771" fmla="*/ 8300054 w 15428434"/>
              <a:gd name="connsiteY2-772" fmla="*/ 2954442 h 8925460"/>
              <a:gd name="connsiteX3-773" fmla="*/ 5614004 w 15428434"/>
              <a:gd name="connsiteY3-774" fmla="*/ 5411892 h 8925460"/>
              <a:gd name="connsiteX4-775" fmla="*/ 3823304 w 15428434"/>
              <a:gd name="connsiteY4-776" fmla="*/ 7716942 h 8925460"/>
              <a:gd name="connsiteX5-777" fmla="*/ 89504 w 15428434"/>
              <a:gd name="connsiteY5-778" fmla="*/ 8364642 h 8925460"/>
              <a:gd name="connsiteX6-779" fmla="*/ 1575404 w 15428434"/>
              <a:gd name="connsiteY6-780" fmla="*/ 8859942 h 8925460"/>
              <a:gd name="connsiteX7-781" fmla="*/ 6090254 w 15428434"/>
              <a:gd name="connsiteY7-782" fmla="*/ 8802792 h 8925460"/>
              <a:gd name="connsiteX8-783" fmla="*/ 8395304 w 15428434"/>
              <a:gd name="connsiteY8-784" fmla="*/ 7793142 h 8925460"/>
              <a:gd name="connsiteX9-785" fmla="*/ 9252554 w 15428434"/>
              <a:gd name="connsiteY9-786" fmla="*/ 5983392 h 8925460"/>
              <a:gd name="connsiteX10-787" fmla="*/ 11462354 w 15428434"/>
              <a:gd name="connsiteY10-788" fmla="*/ 3640242 h 8925460"/>
              <a:gd name="connsiteX11-789" fmla="*/ 14986604 w 15428434"/>
              <a:gd name="connsiteY11-790" fmla="*/ 2040042 h 8925460"/>
              <a:gd name="connsiteX12-791" fmla="*/ 15081854 w 15428434"/>
              <a:gd name="connsiteY12-792" fmla="*/ 496992 h 8925460"/>
              <a:gd name="connsiteX13-793" fmla="*/ 12681554 w 15428434"/>
              <a:gd name="connsiteY13-794" fmla="*/ 39792 h 8925460"/>
              <a:gd name="connsiteX0-795" fmla="*/ 12681554 w 15428434"/>
              <a:gd name="connsiteY0-796" fmla="*/ 39792 h 8925460"/>
              <a:gd name="connsiteX1-797" fmla="*/ 10719404 w 15428434"/>
              <a:gd name="connsiteY1-798" fmla="*/ 1373292 h 8925460"/>
              <a:gd name="connsiteX2-799" fmla="*/ 8300054 w 15428434"/>
              <a:gd name="connsiteY2-800" fmla="*/ 2954442 h 8925460"/>
              <a:gd name="connsiteX3-801" fmla="*/ 6376004 w 15428434"/>
              <a:gd name="connsiteY3-802" fmla="*/ 4840392 h 8925460"/>
              <a:gd name="connsiteX4-803" fmla="*/ 3823304 w 15428434"/>
              <a:gd name="connsiteY4-804" fmla="*/ 7716942 h 8925460"/>
              <a:gd name="connsiteX5-805" fmla="*/ 89504 w 15428434"/>
              <a:gd name="connsiteY5-806" fmla="*/ 8364642 h 8925460"/>
              <a:gd name="connsiteX6-807" fmla="*/ 1575404 w 15428434"/>
              <a:gd name="connsiteY6-808" fmla="*/ 8859942 h 8925460"/>
              <a:gd name="connsiteX7-809" fmla="*/ 6090254 w 15428434"/>
              <a:gd name="connsiteY7-810" fmla="*/ 8802792 h 8925460"/>
              <a:gd name="connsiteX8-811" fmla="*/ 8395304 w 15428434"/>
              <a:gd name="connsiteY8-812" fmla="*/ 7793142 h 8925460"/>
              <a:gd name="connsiteX9-813" fmla="*/ 9252554 w 15428434"/>
              <a:gd name="connsiteY9-814" fmla="*/ 5983392 h 8925460"/>
              <a:gd name="connsiteX10-815" fmla="*/ 11462354 w 15428434"/>
              <a:gd name="connsiteY10-816" fmla="*/ 3640242 h 8925460"/>
              <a:gd name="connsiteX11-817" fmla="*/ 14986604 w 15428434"/>
              <a:gd name="connsiteY11-818" fmla="*/ 2040042 h 8925460"/>
              <a:gd name="connsiteX12-819" fmla="*/ 15081854 w 15428434"/>
              <a:gd name="connsiteY12-820" fmla="*/ 496992 h 8925460"/>
              <a:gd name="connsiteX13-821" fmla="*/ 12681554 w 15428434"/>
              <a:gd name="connsiteY13-822" fmla="*/ 39792 h 8925460"/>
              <a:gd name="connsiteX0-823" fmla="*/ 12681554 w 15453413"/>
              <a:gd name="connsiteY0-824" fmla="*/ 39792 h 8925460"/>
              <a:gd name="connsiteX1-825" fmla="*/ 10719404 w 15453413"/>
              <a:gd name="connsiteY1-826" fmla="*/ 1373292 h 8925460"/>
              <a:gd name="connsiteX2-827" fmla="*/ 8300054 w 15453413"/>
              <a:gd name="connsiteY2-828" fmla="*/ 2954442 h 8925460"/>
              <a:gd name="connsiteX3-829" fmla="*/ 6376004 w 15453413"/>
              <a:gd name="connsiteY3-830" fmla="*/ 4840392 h 8925460"/>
              <a:gd name="connsiteX4-831" fmla="*/ 3823304 w 15453413"/>
              <a:gd name="connsiteY4-832" fmla="*/ 7716942 h 8925460"/>
              <a:gd name="connsiteX5-833" fmla="*/ 89504 w 15453413"/>
              <a:gd name="connsiteY5-834" fmla="*/ 8364642 h 8925460"/>
              <a:gd name="connsiteX6-835" fmla="*/ 1575404 w 15453413"/>
              <a:gd name="connsiteY6-836" fmla="*/ 8859942 h 8925460"/>
              <a:gd name="connsiteX7-837" fmla="*/ 6090254 w 15453413"/>
              <a:gd name="connsiteY7-838" fmla="*/ 8802792 h 8925460"/>
              <a:gd name="connsiteX8-839" fmla="*/ 8395304 w 15453413"/>
              <a:gd name="connsiteY8-840" fmla="*/ 7793142 h 8925460"/>
              <a:gd name="connsiteX9-841" fmla="*/ 9252554 w 15453413"/>
              <a:gd name="connsiteY9-842" fmla="*/ 5983392 h 8925460"/>
              <a:gd name="connsiteX10-843" fmla="*/ 11062304 w 15453413"/>
              <a:gd name="connsiteY10-844" fmla="*/ 3163992 h 8925460"/>
              <a:gd name="connsiteX11-845" fmla="*/ 14986604 w 15453413"/>
              <a:gd name="connsiteY11-846" fmla="*/ 2040042 h 8925460"/>
              <a:gd name="connsiteX12-847" fmla="*/ 15081854 w 15453413"/>
              <a:gd name="connsiteY12-848" fmla="*/ 496992 h 8925460"/>
              <a:gd name="connsiteX13-849" fmla="*/ 12681554 w 15453413"/>
              <a:gd name="connsiteY13-850" fmla="*/ 39792 h 8925460"/>
              <a:gd name="connsiteX0-851" fmla="*/ 12681554 w 15428434"/>
              <a:gd name="connsiteY0-852" fmla="*/ 39792 h 8925460"/>
              <a:gd name="connsiteX1-853" fmla="*/ 10719404 w 15428434"/>
              <a:gd name="connsiteY1-854" fmla="*/ 1373292 h 8925460"/>
              <a:gd name="connsiteX2-855" fmla="*/ 8300054 w 15428434"/>
              <a:gd name="connsiteY2-856" fmla="*/ 2954442 h 8925460"/>
              <a:gd name="connsiteX3-857" fmla="*/ 6376004 w 15428434"/>
              <a:gd name="connsiteY3-858" fmla="*/ 4840392 h 8925460"/>
              <a:gd name="connsiteX4-859" fmla="*/ 3823304 w 15428434"/>
              <a:gd name="connsiteY4-860" fmla="*/ 7716942 h 8925460"/>
              <a:gd name="connsiteX5-861" fmla="*/ 89504 w 15428434"/>
              <a:gd name="connsiteY5-862" fmla="*/ 8364642 h 8925460"/>
              <a:gd name="connsiteX6-863" fmla="*/ 1575404 w 15428434"/>
              <a:gd name="connsiteY6-864" fmla="*/ 8859942 h 8925460"/>
              <a:gd name="connsiteX7-865" fmla="*/ 6090254 w 15428434"/>
              <a:gd name="connsiteY7-866" fmla="*/ 8802792 h 8925460"/>
              <a:gd name="connsiteX8-867" fmla="*/ 8395304 w 15428434"/>
              <a:gd name="connsiteY8-868" fmla="*/ 7793142 h 8925460"/>
              <a:gd name="connsiteX9-869" fmla="*/ 9252554 w 15428434"/>
              <a:gd name="connsiteY9-870" fmla="*/ 5983392 h 8925460"/>
              <a:gd name="connsiteX10-871" fmla="*/ 11462354 w 15428434"/>
              <a:gd name="connsiteY10-872" fmla="*/ 3106842 h 8925460"/>
              <a:gd name="connsiteX11-873" fmla="*/ 14986604 w 15428434"/>
              <a:gd name="connsiteY11-874" fmla="*/ 2040042 h 8925460"/>
              <a:gd name="connsiteX12-875" fmla="*/ 15081854 w 15428434"/>
              <a:gd name="connsiteY12-876" fmla="*/ 496992 h 8925460"/>
              <a:gd name="connsiteX13-877" fmla="*/ 12681554 w 15428434"/>
              <a:gd name="connsiteY13-878" fmla="*/ 39792 h 8925460"/>
              <a:gd name="connsiteX0-879" fmla="*/ 12681554 w 15428434"/>
              <a:gd name="connsiteY0-880" fmla="*/ 39792 h 8912154"/>
              <a:gd name="connsiteX1-881" fmla="*/ 10719404 w 15428434"/>
              <a:gd name="connsiteY1-882" fmla="*/ 1373292 h 8912154"/>
              <a:gd name="connsiteX2-883" fmla="*/ 8300054 w 15428434"/>
              <a:gd name="connsiteY2-884" fmla="*/ 2954442 h 8912154"/>
              <a:gd name="connsiteX3-885" fmla="*/ 6376004 w 15428434"/>
              <a:gd name="connsiteY3-886" fmla="*/ 4840392 h 8912154"/>
              <a:gd name="connsiteX4-887" fmla="*/ 3823304 w 15428434"/>
              <a:gd name="connsiteY4-888" fmla="*/ 7716942 h 8912154"/>
              <a:gd name="connsiteX5-889" fmla="*/ 89504 w 15428434"/>
              <a:gd name="connsiteY5-890" fmla="*/ 8364642 h 8912154"/>
              <a:gd name="connsiteX6-891" fmla="*/ 1575404 w 15428434"/>
              <a:gd name="connsiteY6-892" fmla="*/ 8859942 h 8912154"/>
              <a:gd name="connsiteX7-893" fmla="*/ 6090254 w 15428434"/>
              <a:gd name="connsiteY7-894" fmla="*/ 8802792 h 8912154"/>
              <a:gd name="connsiteX8-895" fmla="*/ 8204804 w 15428434"/>
              <a:gd name="connsiteY8-896" fmla="*/ 8021742 h 8912154"/>
              <a:gd name="connsiteX9-897" fmla="*/ 9252554 w 15428434"/>
              <a:gd name="connsiteY9-898" fmla="*/ 5983392 h 8912154"/>
              <a:gd name="connsiteX10-899" fmla="*/ 11462354 w 15428434"/>
              <a:gd name="connsiteY10-900" fmla="*/ 3106842 h 8912154"/>
              <a:gd name="connsiteX11-901" fmla="*/ 14986604 w 15428434"/>
              <a:gd name="connsiteY11-902" fmla="*/ 2040042 h 8912154"/>
              <a:gd name="connsiteX12-903" fmla="*/ 15081854 w 15428434"/>
              <a:gd name="connsiteY12-904" fmla="*/ 496992 h 8912154"/>
              <a:gd name="connsiteX13-905" fmla="*/ 12681554 w 15428434"/>
              <a:gd name="connsiteY13-906" fmla="*/ 39792 h 8912154"/>
              <a:gd name="connsiteX0-907" fmla="*/ 12681554 w 15428434"/>
              <a:gd name="connsiteY0-908" fmla="*/ 39792 h 8912154"/>
              <a:gd name="connsiteX1-909" fmla="*/ 10719404 w 15428434"/>
              <a:gd name="connsiteY1-910" fmla="*/ 1373292 h 8912154"/>
              <a:gd name="connsiteX2-911" fmla="*/ 8300054 w 15428434"/>
              <a:gd name="connsiteY2-912" fmla="*/ 2954442 h 8912154"/>
              <a:gd name="connsiteX3-913" fmla="*/ 6356954 w 15428434"/>
              <a:gd name="connsiteY3-914" fmla="*/ 4764192 h 8912154"/>
              <a:gd name="connsiteX4-915" fmla="*/ 3823304 w 15428434"/>
              <a:gd name="connsiteY4-916" fmla="*/ 7716942 h 8912154"/>
              <a:gd name="connsiteX5-917" fmla="*/ 89504 w 15428434"/>
              <a:gd name="connsiteY5-918" fmla="*/ 8364642 h 8912154"/>
              <a:gd name="connsiteX6-919" fmla="*/ 1575404 w 15428434"/>
              <a:gd name="connsiteY6-920" fmla="*/ 8859942 h 8912154"/>
              <a:gd name="connsiteX7-921" fmla="*/ 6090254 w 15428434"/>
              <a:gd name="connsiteY7-922" fmla="*/ 8802792 h 8912154"/>
              <a:gd name="connsiteX8-923" fmla="*/ 8204804 w 15428434"/>
              <a:gd name="connsiteY8-924" fmla="*/ 8021742 h 8912154"/>
              <a:gd name="connsiteX9-925" fmla="*/ 9252554 w 15428434"/>
              <a:gd name="connsiteY9-926" fmla="*/ 5983392 h 8912154"/>
              <a:gd name="connsiteX10-927" fmla="*/ 11462354 w 15428434"/>
              <a:gd name="connsiteY10-928" fmla="*/ 3106842 h 8912154"/>
              <a:gd name="connsiteX11-929" fmla="*/ 14986604 w 15428434"/>
              <a:gd name="connsiteY11-930" fmla="*/ 2040042 h 8912154"/>
              <a:gd name="connsiteX12-931" fmla="*/ 15081854 w 15428434"/>
              <a:gd name="connsiteY12-932" fmla="*/ 496992 h 8912154"/>
              <a:gd name="connsiteX13-933" fmla="*/ 12681554 w 15428434"/>
              <a:gd name="connsiteY13-934" fmla="*/ 39792 h 8912154"/>
              <a:gd name="connsiteX0-935" fmla="*/ 12681554 w 15428434"/>
              <a:gd name="connsiteY0-936" fmla="*/ 39792 h 8912154"/>
              <a:gd name="connsiteX1-937" fmla="*/ 10719404 w 15428434"/>
              <a:gd name="connsiteY1-938" fmla="*/ 1373292 h 8912154"/>
              <a:gd name="connsiteX2-939" fmla="*/ 8300054 w 15428434"/>
              <a:gd name="connsiteY2-940" fmla="*/ 2954442 h 8912154"/>
              <a:gd name="connsiteX3-941" fmla="*/ 6299804 w 15428434"/>
              <a:gd name="connsiteY3-942" fmla="*/ 4935642 h 8912154"/>
              <a:gd name="connsiteX4-943" fmla="*/ 3823304 w 15428434"/>
              <a:gd name="connsiteY4-944" fmla="*/ 7716942 h 8912154"/>
              <a:gd name="connsiteX5-945" fmla="*/ 89504 w 15428434"/>
              <a:gd name="connsiteY5-946" fmla="*/ 8364642 h 8912154"/>
              <a:gd name="connsiteX6-947" fmla="*/ 1575404 w 15428434"/>
              <a:gd name="connsiteY6-948" fmla="*/ 8859942 h 8912154"/>
              <a:gd name="connsiteX7-949" fmla="*/ 6090254 w 15428434"/>
              <a:gd name="connsiteY7-950" fmla="*/ 8802792 h 8912154"/>
              <a:gd name="connsiteX8-951" fmla="*/ 8204804 w 15428434"/>
              <a:gd name="connsiteY8-952" fmla="*/ 8021742 h 8912154"/>
              <a:gd name="connsiteX9-953" fmla="*/ 9252554 w 15428434"/>
              <a:gd name="connsiteY9-954" fmla="*/ 5983392 h 8912154"/>
              <a:gd name="connsiteX10-955" fmla="*/ 11462354 w 15428434"/>
              <a:gd name="connsiteY10-956" fmla="*/ 3106842 h 8912154"/>
              <a:gd name="connsiteX11-957" fmla="*/ 14986604 w 15428434"/>
              <a:gd name="connsiteY11-958" fmla="*/ 2040042 h 8912154"/>
              <a:gd name="connsiteX12-959" fmla="*/ 15081854 w 15428434"/>
              <a:gd name="connsiteY12-960" fmla="*/ 496992 h 8912154"/>
              <a:gd name="connsiteX13-961" fmla="*/ 12681554 w 15428434"/>
              <a:gd name="connsiteY13-962" fmla="*/ 39792 h 8912154"/>
              <a:gd name="connsiteX0-963" fmla="*/ 12681554 w 15428434"/>
              <a:gd name="connsiteY0-964" fmla="*/ 39792 h 8911120"/>
              <a:gd name="connsiteX1-965" fmla="*/ 10719404 w 15428434"/>
              <a:gd name="connsiteY1-966" fmla="*/ 1373292 h 8911120"/>
              <a:gd name="connsiteX2-967" fmla="*/ 8300054 w 15428434"/>
              <a:gd name="connsiteY2-968" fmla="*/ 2954442 h 8911120"/>
              <a:gd name="connsiteX3-969" fmla="*/ 6299804 w 15428434"/>
              <a:gd name="connsiteY3-970" fmla="*/ 4935642 h 8911120"/>
              <a:gd name="connsiteX4-971" fmla="*/ 3823304 w 15428434"/>
              <a:gd name="connsiteY4-972" fmla="*/ 7716942 h 8911120"/>
              <a:gd name="connsiteX5-973" fmla="*/ 89504 w 15428434"/>
              <a:gd name="connsiteY5-974" fmla="*/ 8364642 h 8911120"/>
              <a:gd name="connsiteX6-975" fmla="*/ 1575404 w 15428434"/>
              <a:gd name="connsiteY6-976" fmla="*/ 8859942 h 8911120"/>
              <a:gd name="connsiteX7-977" fmla="*/ 6090254 w 15428434"/>
              <a:gd name="connsiteY7-978" fmla="*/ 8802792 h 8911120"/>
              <a:gd name="connsiteX8-979" fmla="*/ 7976204 w 15428434"/>
              <a:gd name="connsiteY8-980" fmla="*/ 8040792 h 8911120"/>
              <a:gd name="connsiteX9-981" fmla="*/ 9252554 w 15428434"/>
              <a:gd name="connsiteY9-982" fmla="*/ 5983392 h 8911120"/>
              <a:gd name="connsiteX10-983" fmla="*/ 11462354 w 15428434"/>
              <a:gd name="connsiteY10-984" fmla="*/ 3106842 h 8911120"/>
              <a:gd name="connsiteX11-985" fmla="*/ 14986604 w 15428434"/>
              <a:gd name="connsiteY11-986" fmla="*/ 2040042 h 8911120"/>
              <a:gd name="connsiteX12-987" fmla="*/ 15081854 w 15428434"/>
              <a:gd name="connsiteY12-988" fmla="*/ 496992 h 8911120"/>
              <a:gd name="connsiteX13-989" fmla="*/ 12681554 w 15428434"/>
              <a:gd name="connsiteY13-990" fmla="*/ 39792 h 8911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5428434" h="8911120">
                <a:moveTo>
                  <a:pt x="12681554" y="39792"/>
                </a:moveTo>
                <a:cubicBezTo>
                  <a:pt x="11954479" y="185842"/>
                  <a:pt x="11449654" y="887517"/>
                  <a:pt x="10719404" y="1373292"/>
                </a:cubicBezTo>
                <a:cubicBezTo>
                  <a:pt x="9989154" y="1859067"/>
                  <a:pt x="9036654" y="2360717"/>
                  <a:pt x="8300054" y="2954442"/>
                </a:cubicBezTo>
                <a:cubicBezTo>
                  <a:pt x="7563454" y="3548167"/>
                  <a:pt x="7045929" y="4141892"/>
                  <a:pt x="6299804" y="4935642"/>
                </a:cubicBezTo>
                <a:cubicBezTo>
                  <a:pt x="5553679" y="5729392"/>
                  <a:pt x="4858354" y="7145442"/>
                  <a:pt x="3823304" y="7716942"/>
                </a:cubicBezTo>
                <a:cubicBezTo>
                  <a:pt x="2788254" y="8288442"/>
                  <a:pt x="464154" y="8174142"/>
                  <a:pt x="89504" y="8364642"/>
                </a:cubicBezTo>
                <a:cubicBezTo>
                  <a:pt x="-285146" y="8555142"/>
                  <a:pt x="575279" y="8786917"/>
                  <a:pt x="1575404" y="8859942"/>
                </a:cubicBezTo>
                <a:cubicBezTo>
                  <a:pt x="2575529" y="8932967"/>
                  <a:pt x="5023454" y="8939317"/>
                  <a:pt x="6090254" y="8802792"/>
                </a:cubicBezTo>
                <a:cubicBezTo>
                  <a:pt x="7157054" y="8666267"/>
                  <a:pt x="7449154" y="8510692"/>
                  <a:pt x="7976204" y="8040792"/>
                </a:cubicBezTo>
                <a:cubicBezTo>
                  <a:pt x="8503254" y="7570892"/>
                  <a:pt x="8671529" y="6805717"/>
                  <a:pt x="9252554" y="5983392"/>
                </a:cubicBezTo>
                <a:cubicBezTo>
                  <a:pt x="9833579" y="5161067"/>
                  <a:pt x="10506679" y="3764067"/>
                  <a:pt x="11462354" y="3106842"/>
                </a:cubicBezTo>
                <a:cubicBezTo>
                  <a:pt x="12418029" y="2449617"/>
                  <a:pt x="14383354" y="2475017"/>
                  <a:pt x="14986604" y="2040042"/>
                </a:cubicBezTo>
                <a:cubicBezTo>
                  <a:pt x="15589854" y="1605067"/>
                  <a:pt x="15529529" y="852592"/>
                  <a:pt x="15081854" y="496992"/>
                </a:cubicBezTo>
                <a:cubicBezTo>
                  <a:pt x="14665929" y="173142"/>
                  <a:pt x="13408629" y="-106258"/>
                  <a:pt x="12681554" y="39792"/>
                </a:cubicBezTo>
                <a:close/>
              </a:path>
            </a:pathLst>
          </a:custGeom>
          <a:gradFill flip="none" rotWithShape="1">
            <a:gsLst>
              <a:gs pos="100000">
                <a:srgbClr val="F2F2F2"/>
              </a:gs>
              <a:gs pos="70000">
                <a:srgbClr val="F2F2F2">
                  <a:alpha val="50000"/>
                </a:srgbClr>
              </a:gs>
              <a:gs pos="0">
                <a:srgbClr val="F2F2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1"/>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09795" y="1969653"/>
            <a:ext cx="1390124"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报表打印</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矩形 12"/>
          <p:cNvSpPr/>
          <p:nvPr/>
        </p:nvSpPr>
        <p:spPr>
          <a:xfrm>
            <a:off x="609795" y="2499679"/>
            <a:ext cx="2998714" cy="2092881"/>
          </a:xfrm>
          <a:prstGeom prst="rect">
            <a:avLst/>
          </a:prstGeom>
          <a:noFill/>
        </p:spPr>
        <p:txBody>
          <a:bodyPr wrap="square" rtlCol="0">
            <a:spAutoFit/>
          </a:bodyPr>
          <a:lstStyle/>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打印整个电网系统日、月调度运行报表 </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打印事件顺序记录（</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SOE</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）、变位记录、越限记录和操作记录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5" name="矩形 14"/>
          <p:cNvSpPr/>
          <p:nvPr/>
        </p:nvSpPr>
        <p:spPr>
          <a:xfrm>
            <a:off x="10146468" y="3104812"/>
            <a:ext cx="1390124"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数据传输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8519833" y="3618996"/>
            <a:ext cx="3065066" cy="2092881"/>
          </a:xfrm>
          <a:prstGeom prst="rect">
            <a:avLst/>
          </a:prstGeom>
          <a:noFill/>
        </p:spPr>
        <p:txBody>
          <a:bodyPr wrap="square" rtlCol="0">
            <a:spAutoFit/>
          </a:bodyPr>
          <a:lstStyle/>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主站可以与</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1~32</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进行双工数据传输</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主站向地区调度转发所需要的数据并接受地区调度下发的用电指示等</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2336006" y="2128514"/>
            <a:ext cx="3969544" cy="85726"/>
            <a:chOff x="2336006" y="2376487"/>
            <a:chExt cx="3969544" cy="85726"/>
          </a:xfrm>
        </p:grpSpPr>
        <p:cxnSp>
          <p:nvCxnSpPr>
            <p:cNvPr id="28" name="直接连接符 27"/>
            <p:cNvCxnSpPr/>
            <p:nvPr/>
          </p:nvCxnSpPr>
          <p:spPr>
            <a:xfrm flipH="1">
              <a:off x="2362200" y="2419350"/>
              <a:ext cx="3943350"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grpSp>
        <p:nvGrpSpPr>
          <p:cNvPr id="105" name="组合 104"/>
          <p:cNvGrpSpPr/>
          <p:nvPr/>
        </p:nvGrpSpPr>
        <p:grpSpPr>
          <a:xfrm flipH="1">
            <a:off x="6895777" y="3308645"/>
            <a:ext cx="3050905" cy="85726"/>
            <a:chOff x="2336006" y="2376487"/>
            <a:chExt cx="3050905" cy="85726"/>
          </a:xfrm>
        </p:grpSpPr>
        <p:cxnSp>
          <p:nvCxnSpPr>
            <p:cNvPr id="108" name="直接连接符 107"/>
            <p:cNvCxnSpPr/>
            <p:nvPr/>
          </p:nvCxnSpPr>
          <p:spPr>
            <a:xfrm flipH="1">
              <a:off x="2362200" y="2419350"/>
              <a:ext cx="3024711"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sp>
        <p:nvSpPr>
          <p:cNvPr id="35" name="任意多边形 34"/>
          <p:cNvSpPr/>
          <p:nvPr/>
        </p:nvSpPr>
        <p:spPr>
          <a:xfrm>
            <a:off x="7410450" y="1524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任意多边形 112"/>
          <p:cNvSpPr/>
          <p:nvPr/>
        </p:nvSpPr>
        <p:spPr>
          <a:xfrm>
            <a:off x="6648450" y="7239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任意多边形 113"/>
          <p:cNvSpPr/>
          <p:nvPr/>
        </p:nvSpPr>
        <p:spPr>
          <a:xfrm>
            <a:off x="2514600" y="46482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任意多边形 114"/>
          <p:cNvSpPr/>
          <p:nvPr/>
        </p:nvSpPr>
        <p:spPr>
          <a:xfrm>
            <a:off x="3886200" y="43457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任意多边形 116"/>
          <p:cNvSpPr/>
          <p:nvPr/>
        </p:nvSpPr>
        <p:spPr>
          <a:xfrm>
            <a:off x="3886200" y="49553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任意多边形 118"/>
          <p:cNvSpPr/>
          <p:nvPr/>
        </p:nvSpPr>
        <p:spPr>
          <a:xfrm>
            <a:off x="4991100" y="3638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任意多边形 119"/>
          <p:cNvSpPr/>
          <p:nvPr/>
        </p:nvSpPr>
        <p:spPr>
          <a:xfrm>
            <a:off x="8115300" y="-190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任意多边形 120"/>
          <p:cNvSpPr/>
          <p:nvPr/>
        </p:nvSpPr>
        <p:spPr>
          <a:xfrm rot="5400000" flipH="1">
            <a:off x="9010652" y="555282"/>
            <a:ext cx="990600" cy="822667"/>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任意多边形 122"/>
          <p:cNvSpPr/>
          <p:nvPr/>
        </p:nvSpPr>
        <p:spPr>
          <a:xfrm>
            <a:off x="7067550" y="1352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任意多边形 196"/>
          <p:cNvSpPr/>
          <p:nvPr/>
        </p:nvSpPr>
        <p:spPr>
          <a:xfrm>
            <a:off x="10033747" y="323850"/>
            <a:ext cx="582706" cy="4572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任意多边形 197"/>
          <p:cNvSpPr/>
          <p:nvPr/>
        </p:nvSpPr>
        <p:spPr>
          <a:xfrm>
            <a:off x="5581650" y="3762815"/>
            <a:ext cx="800100" cy="62777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9" name="直接连接符 198"/>
          <p:cNvCxnSpPr/>
          <p:nvPr/>
        </p:nvCxnSpPr>
        <p:spPr>
          <a:xfrm flipH="1">
            <a:off x="5562600" y="10477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305300" y="1314450"/>
            <a:ext cx="438150" cy="4191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7143750" y="53149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10019917" y="1491791"/>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1866650" y="5619750"/>
            <a:ext cx="419350" cy="313017"/>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6991027" y="6076950"/>
            <a:ext cx="362273" cy="246996"/>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953000" y="2076450"/>
            <a:ext cx="438150" cy="3810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20534019">
            <a:off x="4434283" y="1858031"/>
            <a:ext cx="4465694" cy="2146990"/>
            <a:chOff x="8816799" y="5620155"/>
            <a:chExt cx="1951644" cy="938300"/>
          </a:xfrm>
        </p:grpSpPr>
        <p:sp>
          <p:nvSpPr>
            <p:cNvPr id="66" name="椭圆 65"/>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rot="785280">
            <a:off x="9692257" y="1170609"/>
            <a:ext cx="1264948" cy="608156"/>
            <a:chOff x="8816799" y="5620155"/>
            <a:chExt cx="1951644" cy="938300"/>
          </a:xfrm>
        </p:grpSpPr>
        <p:sp>
          <p:nvSpPr>
            <p:cNvPr id="69" name="椭圆 68"/>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rot="21229453">
            <a:off x="8375668" y="242570"/>
            <a:ext cx="612486" cy="294468"/>
            <a:chOff x="8816799" y="5620155"/>
            <a:chExt cx="1951644" cy="938300"/>
          </a:xfrm>
        </p:grpSpPr>
        <p:sp>
          <p:nvSpPr>
            <p:cNvPr id="72" name="椭圆 71"/>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20607482">
            <a:off x="2119609" y="5492906"/>
            <a:ext cx="1273484" cy="612260"/>
            <a:chOff x="8816799" y="5620155"/>
            <a:chExt cx="1951644" cy="938300"/>
          </a:xfrm>
        </p:grpSpPr>
        <p:sp>
          <p:nvSpPr>
            <p:cNvPr id="75" name="椭圆 74"/>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12695951">
            <a:off x="6135179" y="5608864"/>
            <a:ext cx="949604" cy="456546"/>
            <a:chOff x="8816799" y="5620155"/>
            <a:chExt cx="1951644" cy="938300"/>
          </a:xfrm>
        </p:grpSpPr>
        <p:sp>
          <p:nvSpPr>
            <p:cNvPr id="78" name="椭圆 77"/>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983774" y="-2489200"/>
            <a:ext cx="7129178" cy="5188858"/>
            <a:chOff x="4637584" y="2351115"/>
            <a:chExt cx="2961899" cy="2155770"/>
          </a:xfrm>
        </p:grpSpPr>
        <p:sp>
          <p:nvSpPr>
            <p:cNvPr id="44" name="椭圆 43"/>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355458" y="2624950"/>
              <a:ext cx="1593203" cy="1573766"/>
              <a:chOff x="579616" y="1609378"/>
              <a:chExt cx="1583968" cy="1564645"/>
            </a:xfrm>
          </p:grpSpPr>
          <p:sp>
            <p:nvSpPr>
              <p:cNvPr id="52" name="椭圆 51"/>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53" name="组合 52"/>
              <p:cNvGrpSpPr/>
              <p:nvPr/>
            </p:nvGrpSpPr>
            <p:grpSpPr>
              <a:xfrm>
                <a:off x="608291" y="1655466"/>
                <a:ext cx="1526619" cy="1472469"/>
                <a:chOff x="619760" y="1587500"/>
                <a:chExt cx="3723640" cy="3591560"/>
              </a:xfrm>
            </p:grpSpPr>
            <p:grpSp>
              <p:nvGrpSpPr>
                <p:cNvPr id="68" name="组合 67"/>
                <p:cNvGrpSpPr/>
                <p:nvPr/>
              </p:nvGrpSpPr>
              <p:grpSpPr>
                <a:xfrm>
                  <a:off x="619760" y="1587500"/>
                  <a:ext cx="3723640" cy="3591560"/>
                  <a:chOff x="619760" y="1587500"/>
                  <a:chExt cx="3723640" cy="3591560"/>
                </a:xfrm>
              </p:grpSpPr>
              <p:grpSp>
                <p:nvGrpSpPr>
                  <p:cNvPr id="70" name="组合 69"/>
                  <p:cNvGrpSpPr/>
                  <p:nvPr/>
                </p:nvGrpSpPr>
                <p:grpSpPr>
                  <a:xfrm>
                    <a:off x="619760" y="1587500"/>
                    <a:ext cx="3723640" cy="3591560"/>
                    <a:chOff x="619760" y="1587500"/>
                    <a:chExt cx="3723640" cy="3591560"/>
                  </a:xfrm>
                </p:grpSpPr>
                <p:sp>
                  <p:nvSpPr>
                    <p:cNvPr id="73" name="任意多边形 72"/>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76"/>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任意多边形 70"/>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任意多边形 68"/>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79616" y="1621101"/>
                <a:ext cx="1583968" cy="1541198"/>
                <a:chOff x="531586" y="1485900"/>
                <a:chExt cx="3863522" cy="3759200"/>
              </a:xfrm>
              <a:solidFill>
                <a:schemeClr val="bg1">
                  <a:lumMod val="95000"/>
                </a:schemeClr>
              </a:solidFill>
            </p:grpSpPr>
            <p:sp>
              <p:nvSpPr>
                <p:cNvPr id="55" name="椭圆 54"/>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椭圆 45"/>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13"/>
          <p:cNvSpPr/>
          <p:nvPr/>
        </p:nvSpPr>
        <p:spPr>
          <a:xfrm>
            <a:off x="-4451482" y="863634"/>
            <a:ext cx="8909182" cy="996484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 name="connsiteX0-61" fmla="*/ 12 w 1935130"/>
              <a:gd name="connsiteY0-62" fmla="*/ 1016606 h 1735305"/>
              <a:gd name="connsiteX1-63" fmla="*/ 832549 w 1935130"/>
              <a:gd name="connsiteY1-64" fmla="*/ 2063 h 1735305"/>
              <a:gd name="connsiteX2-65" fmla="*/ 1935130 w 1935130"/>
              <a:gd name="connsiteY2-66" fmla="*/ 810931 h 1735305"/>
              <a:gd name="connsiteX3-67" fmla="*/ 850431 w 1935130"/>
              <a:gd name="connsiteY3-68" fmla="*/ 1733503 h 1735305"/>
              <a:gd name="connsiteX4-69" fmla="*/ 12 w 1935130"/>
              <a:gd name="connsiteY4-70" fmla="*/ 1016606 h 1735305"/>
              <a:gd name="connsiteX0-71" fmla="*/ 68 w 1935186"/>
              <a:gd name="connsiteY0-72" fmla="*/ 948693 h 1667351"/>
              <a:gd name="connsiteX1-73" fmla="*/ 809839 w 1935186"/>
              <a:gd name="connsiteY1-74" fmla="*/ 2448 h 1667351"/>
              <a:gd name="connsiteX2-75" fmla="*/ 1935186 w 1935186"/>
              <a:gd name="connsiteY2-76" fmla="*/ 743018 h 1667351"/>
              <a:gd name="connsiteX3-77" fmla="*/ 850487 w 1935186"/>
              <a:gd name="connsiteY3-78" fmla="*/ 1665590 h 1667351"/>
              <a:gd name="connsiteX4-79" fmla="*/ 68 w 1935186"/>
              <a:gd name="connsiteY4-80" fmla="*/ 948693 h 1667351"/>
              <a:gd name="connsiteX0-81" fmla="*/ 1525 w 1936643"/>
              <a:gd name="connsiteY0-82" fmla="*/ 948693 h 1561486"/>
              <a:gd name="connsiteX1-83" fmla="*/ 811296 w 1936643"/>
              <a:gd name="connsiteY1-84" fmla="*/ 2448 h 1561486"/>
              <a:gd name="connsiteX2-85" fmla="*/ 1936643 w 1936643"/>
              <a:gd name="connsiteY2-86" fmla="*/ 743018 h 1561486"/>
              <a:gd name="connsiteX3-87" fmla="*/ 1011307 w 1936643"/>
              <a:gd name="connsiteY3-88" fmla="*/ 1559348 h 1561486"/>
              <a:gd name="connsiteX4-89" fmla="*/ 1525 w 1936643"/>
              <a:gd name="connsiteY4-90" fmla="*/ 948693 h 1561486"/>
              <a:gd name="connsiteX0-91" fmla="*/ 1640 w 1891226"/>
              <a:gd name="connsiteY0-92" fmla="*/ 948693 h 1561486"/>
              <a:gd name="connsiteX1-93" fmla="*/ 765879 w 1891226"/>
              <a:gd name="connsiteY1-94" fmla="*/ 2448 h 1561486"/>
              <a:gd name="connsiteX2-95" fmla="*/ 1891226 w 1891226"/>
              <a:gd name="connsiteY2-96" fmla="*/ 743018 h 1561486"/>
              <a:gd name="connsiteX3-97" fmla="*/ 965890 w 1891226"/>
              <a:gd name="connsiteY3-98" fmla="*/ 1559348 h 1561486"/>
              <a:gd name="connsiteX4-99" fmla="*/ 1640 w 1891226"/>
              <a:gd name="connsiteY4-100" fmla="*/ 948693 h 1561486"/>
              <a:gd name="connsiteX0-101" fmla="*/ 3297 w 1892883"/>
              <a:gd name="connsiteY0-102" fmla="*/ 948693 h 1562132"/>
              <a:gd name="connsiteX1-103" fmla="*/ 767536 w 1892883"/>
              <a:gd name="connsiteY1-104" fmla="*/ 2448 h 1562132"/>
              <a:gd name="connsiteX2-105" fmla="*/ 1892883 w 1892883"/>
              <a:gd name="connsiteY2-106" fmla="*/ 743018 h 1562132"/>
              <a:gd name="connsiteX3-107" fmla="*/ 967547 w 1892883"/>
              <a:gd name="connsiteY3-108" fmla="*/ 1559348 h 1562132"/>
              <a:gd name="connsiteX4-109" fmla="*/ 3297 w 1892883"/>
              <a:gd name="connsiteY4-110" fmla="*/ 948693 h 1562132"/>
              <a:gd name="connsiteX0-111" fmla="*/ 3174 w 1763752"/>
              <a:gd name="connsiteY0-112" fmla="*/ 948693 h 1562132"/>
              <a:gd name="connsiteX1-113" fmla="*/ 767413 w 1763752"/>
              <a:gd name="connsiteY1-114" fmla="*/ 2448 h 1562132"/>
              <a:gd name="connsiteX2-115" fmla="*/ 1763752 w 1763752"/>
              <a:gd name="connsiteY2-116" fmla="*/ 743018 h 1562132"/>
              <a:gd name="connsiteX3-117" fmla="*/ 967424 w 1763752"/>
              <a:gd name="connsiteY3-118" fmla="*/ 1559348 h 1562132"/>
              <a:gd name="connsiteX4-119" fmla="*/ 3174 w 1763752"/>
              <a:gd name="connsiteY4-120" fmla="*/ 948693 h 1562132"/>
              <a:gd name="connsiteX0-121" fmla="*/ 3174 w 1767302"/>
              <a:gd name="connsiteY0-122" fmla="*/ 948850 h 1562289"/>
              <a:gd name="connsiteX1-123" fmla="*/ 767413 w 1767302"/>
              <a:gd name="connsiteY1-124" fmla="*/ 2605 h 1562289"/>
              <a:gd name="connsiteX2-125" fmla="*/ 1763752 w 1767302"/>
              <a:gd name="connsiteY2-126" fmla="*/ 743175 h 1562289"/>
              <a:gd name="connsiteX3-127" fmla="*/ 967424 w 1767302"/>
              <a:gd name="connsiteY3-128" fmla="*/ 1559505 h 1562289"/>
              <a:gd name="connsiteX4-129" fmla="*/ 3174 w 1767302"/>
              <a:gd name="connsiteY4-130" fmla="*/ 948850 h 1562289"/>
              <a:gd name="connsiteX0-131" fmla="*/ 3174 w 1764275"/>
              <a:gd name="connsiteY0-132" fmla="*/ 948850 h 1562289"/>
              <a:gd name="connsiteX1-133" fmla="*/ 767413 w 1764275"/>
              <a:gd name="connsiteY1-134" fmla="*/ 2605 h 1562289"/>
              <a:gd name="connsiteX2-135" fmla="*/ 1763752 w 1764275"/>
              <a:gd name="connsiteY2-136" fmla="*/ 743175 h 1562289"/>
              <a:gd name="connsiteX3-137" fmla="*/ 967424 w 1764275"/>
              <a:gd name="connsiteY3-138" fmla="*/ 1559505 h 1562289"/>
              <a:gd name="connsiteX4-139" fmla="*/ 3174 w 1764275"/>
              <a:gd name="connsiteY4-140" fmla="*/ 948850 h 15622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64275" h="1562289">
                <a:moveTo>
                  <a:pt x="3174" y="948850"/>
                </a:moveTo>
                <a:cubicBezTo>
                  <a:pt x="-45338" y="590714"/>
                  <a:pt x="473983" y="36884"/>
                  <a:pt x="767413" y="2605"/>
                </a:cubicBezTo>
                <a:cubicBezTo>
                  <a:pt x="1060843" y="-31674"/>
                  <a:pt x="1786518" y="275316"/>
                  <a:pt x="1763752" y="743175"/>
                </a:cubicBezTo>
                <a:cubicBezTo>
                  <a:pt x="1740986" y="1211034"/>
                  <a:pt x="1260854" y="1525226"/>
                  <a:pt x="967424" y="1559505"/>
                </a:cubicBezTo>
                <a:cubicBezTo>
                  <a:pt x="673994" y="1593784"/>
                  <a:pt x="51686" y="1306986"/>
                  <a:pt x="3174" y="948850"/>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3"/>
          <p:cNvSpPr/>
          <p:nvPr/>
        </p:nvSpPr>
        <p:spPr>
          <a:xfrm>
            <a:off x="-3218133" y="1932444"/>
            <a:ext cx="6246398" cy="420230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1"/>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458406" y="1495955"/>
            <a:ext cx="4162425"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遥调有载调压变压器的分接头</a:t>
            </a:r>
            <a:endPar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可人工设置主站遥控防误闭锁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488808" y="4299233"/>
            <a:ext cx="3430451"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可通过设备、图、表，录入和调阅各类设备静态数据</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4157044" y="2923982"/>
            <a:ext cx="6362729"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事故发生后，推出事故画面，事故断路器突出显示，然后长发音响报警信号，在调度员确认后再关闭报警信号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0" name="直接连接符 29"/>
          <p:cNvCxnSpPr/>
          <p:nvPr/>
        </p:nvCxnSpPr>
        <p:spPr>
          <a:xfrm flipH="1" flipV="1">
            <a:off x="1670049" y="2085522"/>
            <a:ext cx="3629" cy="991507"/>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08448" y="4949371"/>
            <a:ext cx="0" cy="798286"/>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974320" y="1538515"/>
            <a:ext cx="1410559" cy="466092"/>
            <a:chOff x="1260070" y="1233715"/>
            <a:chExt cx="1410559" cy="466092"/>
          </a:xfrm>
        </p:grpSpPr>
        <p:sp>
          <p:nvSpPr>
            <p:cNvPr id="17" name="矩形 16"/>
            <p:cNvSpPr/>
            <p:nvPr/>
          </p:nvSpPr>
          <p:spPr>
            <a:xfrm>
              <a:off x="1260070" y="1238142"/>
              <a:ext cx="1407599"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遥控功能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7" name="矩形 36"/>
            <p:cNvSpPr/>
            <p:nvPr/>
          </p:nvSpPr>
          <p:spPr>
            <a:xfrm>
              <a:off x="1291773" y="1233715"/>
              <a:ext cx="1378856" cy="4354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770101" y="4354287"/>
            <a:ext cx="2595582" cy="872625"/>
            <a:chOff x="3055851" y="4354287"/>
            <a:chExt cx="2595582" cy="872625"/>
          </a:xfrm>
        </p:grpSpPr>
        <p:sp>
          <p:nvSpPr>
            <p:cNvPr id="19" name="矩形 18"/>
            <p:cNvSpPr/>
            <p:nvPr/>
          </p:nvSpPr>
          <p:spPr>
            <a:xfrm>
              <a:off x="3055851" y="4395915"/>
              <a:ext cx="2595582"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设备静态数据管理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9" name="矩形 38"/>
            <p:cNvSpPr/>
            <p:nvPr/>
          </p:nvSpPr>
          <p:spPr>
            <a:xfrm>
              <a:off x="3062515" y="4354287"/>
              <a:ext cx="2583541" cy="507999"/>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flipV="1">
            <a:off x="2947305" y="3452818"/>
            <a:ext cx="1" cy="643162"/>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953595" y="2934838"/>
            <a:ext cx="2071397" cy="841529"/>
            <a:chOff x="2239345" y="2888344"/>
            <a:chExt cx="2071397" cy="841529"/>
          </a:xfrm>
        </p:grpSpPr>
        <p:sp>
          <p:nvSpPr>
            <p:cNvPr id="21" name="矩形 20"/>
            <p:cNvSpPr/>
            <p:nvPr/>
          </p:nvSpPr>
          <p:spPr>
            <a:xfrm>
              <a:off x="2239345" y="2898876"/>
              <a:ext cx="1983617"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事故报警功能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8" name="矩形 37"/>
            <p:cNvSpPr/>
            <p:nvPr/>
          </p:nvSpPr>
          <p:spPr>
            <a:xfrm>
              <a:off x="2264229" y="2888344"/>
              <a:ext cx="2046513" cy="4644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13"/>
          <p:cNvSpPr/>
          <p:nvPr/>
        </p:nvSpPr>
        <p:spPr>
          <a:xfrm>
            <a:off x="-3367021" y="2514191"/>
            <a:ext cx="7195102" cy="4840554"/>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3"/>
          <p:cNvSpPr/>
          <p:nvPr/>
        </p:nvSpPr>
        <p:spPr>
          <a:xfrm>
            <a:off x="-2437122" y="1868089"/>
            <a:ext cx="4963346" cy="3339126"/>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13"/>
          <p:cNvSpPr/>
          <p:nvPr/>
        </p:nvSpPr>
        <p:spPr>
          <a:xfrm>
            <a:off x="-1770695" y="1618725"/>
            <a:ext cx="3723482" cy="250499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8865245" y="-4188370"/>
            <a:ext cx="7890152" cy="7890152"/>
            <a:chOff x="8865245" y="-4188370"/>
            <a:chExt cx="7890152" cy="7890152"/>
          </a:xfrm>
        </p:grpSpPr>
        <p:sp>
          <p:nvSpPr>
            <p:cNvPr id="84" name="椭圆 83"/>
            <p:cNvSpPr/>
            <p:nvPr/>
          </p:nvSpPr>
          <p:spPr>
            <a:xfrm rot="19111958">
              <a:off x="8865245" y="-4188370"/>
              <a:ext cx="7890152" cy="7890152"/>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8" name="椭圆 87"/>
            <p:cNvSpPr/>
            <p:nvPr/>
          </p:nvSpPr>
          <p:spPr>
            <a:xfrm>
              <a:off x="11735246" y="345186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8000154" y="-4567489"/>
            <a:ext cx="9629663" cy="9562790"/>
            <a:chOff x="8000154" y="-4567489"/>
            <a:chExt cx="9629663" cy="9562790"/>
          </a:xfrm>
        </p:grpSpPr>
        <p:sp>
          <p:nvSpPr>
            <p:cNvPr id="85" name="椭圆 84"/>
            <p:cNvSpPr/>
            <p:nvPr/>
          </p:nvSpPr>
          <p:spPr>
            <a:xfrm rot="19111958">
              <a:off x="8067027" y="-4567489"/>
              <a:ext cx="9562790" cy="956279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7" name="椭圆 86"/>
            <p:cNvSpPr/>
            <p:nvPr/>
          </p:nvSpPr>
          <p:spPr>
            <a:xfrm>
              <a:off x="8000154" y="491686"/>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688752" y="473822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6609316" y="-5415598"/>
            <a:ext cx="11106610" cy="11106610"/>
            <a:chOff x="6609316" y="-5415598"/>
            <a:chExt cx="11106610" cy="11106610"/>
          </a:xfrm>
        </p:grpSpPr>
        <p:sp>
          <p:nvSpPr>
            <p:cNvPr id="86" name="椭圆 85"/>
            <p:cNvSpPr/>
            <p:nvPr/>
          </p:nvSpPr>
          <p:spPr>
            <a:xfrm rot="19111958">
              <a:off x="6609316" y="-5415598"/>
              <a:ext cx="11106610" cy="1110661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90" name="椭圆 89"/>
            <p:cNvSpPr/>
            <p:nvPr/>
          </p:nvSpPr>
          <p:spPr>
            <a:xfrm>
              <a:off x="6853281" y="2041518"/>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354053" y="2687053"/>
            <a:ext cx="1483894" cy="1483894"/>
            <a:chOff x="4775200" y="2108200"/>
            <a:chExt cx="2641600" cy="2641600"/>
          </a:xfrm>
          <a:effectLst>
            <a:outerShdw blurRad="317500" sx="107000" sy="107000" algn="ctr" rotWithShape="0">
              <a:srgbClr val="B0D3F2">
                <a:alpha val="38000"/>
              </a:srgbClr>
            </a:outerShdw>
          </a:effectLst>
        </p:grpSpPr>
        <p:sp>
          <p:nvSpPr>
            <p:cNvPr id="3" name="椭圆 2"/>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775200" y="2108200"/>
              <a:ext cx="2641600" cy="2641600"/>
              <a:chOff x="4772025" y="2146300"/>
              <a:chExt cx="2641600" cy="2641600"/>
            </a:xfrm>
          </p:grpSpPr>
          <p:sp>
            <p:nvSpPr>
              <p:cNvPr id="2" name="闪电形 1"/>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7" name="组合 436"/>
          <p:cNvGrpSpPr/>
          <p:nvPr/>
        </p:nvGrpSpPr>
        <p:grpSpPr>
          <a:xfrm>
            <a:off x="4788166" y="3188369"/>
            <a:ext cx="2611254" cy="481263"/>
            <a:chOff x="4788166" y="3188369"/>
            <a:chExt cx="2611254" cy="481263"/>
          </a:xfrm>
        </p:grpSpPr>
        <p:grpSp>
          <p:nvGrpSpPr>
            <p:cNvPr id="416" name="组合 415"/>
            <p:cNvGrpSpPr/>
            <p:nvPr/>
          </p:nvGrpSpPr>
          <p:grpSpPr>
            <a:xfrm>
              <a:off x="4792580" y="3188369"/>
              <a:ext cx="2606840" cy="481263"/>
              <a:chOff x="4471458" y="3197226"/>
              <a:chExt cx="3302000" cy="609600"/>
            </a:xfrm>
          </p:grpSpPr>
          <p:sp>
            <p:nvSpPr>
              <p:cNvPr id="21" name="矩形 20"/>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7" name="矩形 416"/>
            <p:cNvSpPr/>
            <p:nvPr/>
          </p:nvSpPr>
          <p:spPr>
            <a:xfrm>
              <a:off x="4788166" y="3210467"/>
              <a:ext cx="2610854" cy="398780"/>
            </a:xfrm>
            <a:prstGeom prst="rect">
              <a:avLst/>
            </a:prstGeom>
            <a:noFill/>
          </p:spPr>
          <p:txBody>
            <a:bodyPr wrap="square" rtlCol="0">
              <a:spAutoFit/>
            </a:bodyPr>
            <a:lstStyle/>
            <a:p>
              <a:pPr algn="dist"/>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前期准备</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443" name="组合 442"/>
          <p:cNvGrpSpPr/>
          <p:nvPr/>
        </p:nvGrpSpPr>
        <p:grpSpPr>
          <a:xfrm>
            <a:off x="4668252" y="1960745"/>
            <a:ext cx="2855496" cy="2938514"/>
            <a:chOff x="4668252" y="1960745"/>
            <a:chExt cx="2855496" cy="2938514"/>
          </a:xfrm>
        </p:grpSpPr>
        <p:grpSp>
          <p:nvGrpSpPr>
            <p:cNvPr id="442" name="组合 441"/>
            <p:cNvGrpSpPr/>
            <p:nvPr/>
          </p:nvGrpSpPr>
          <p:grpSpPr>
            <a:xfrm>
              <a:off x="4668252" y="1960745"/>
              <a:ext cx="2855496" cy="2896003"/>
              <a:chOff x="4668252" y="1960745"/>
              <a:chExt cx="2855496" cy="2896003"/>
            </a:xfrm>
          </p:grpSpPr>
          <p:grpSp>
            <p:nvGrpSpPr>
              <p:cNvPr id="438" name="组合 437"/>
              <p:cNvGrpSpPr/>
              <p:nvPr/>
            </p:nvGrpSpPr>
            <p:grpSpPr>
              <a:xfrm>
                <a:off x="4668252" y="2001252"/>
                <a:ext cx="2855496" cy="2855496"/>
                <a:chOff x="4668252" y="2001252"/>
                <a:chExt cx="2855496" cy="2855496"/>
              </a:xfrm>
            </p:grpSpPr>
            <p:sp>
              <p:nvSpPr>
                <p:cNvPr id="419" name="弧形 418"/>
                <p:cNvSpPr/>
                <p:nvPr/>
              </p:nvSpPr>
              <p:spPr>
                <a:xfrm>
                  <a:off x="4668252" y="2001252"/>
                  <a:ext cx="2855496" cy="2855496"/>
                </a:xfrm>
                <a:prstGeom prst="arc">
                  <a:avLst>
                    <a:gd name="adj1" fmla="val 16200000"/>
                    <a:gd name="adj2" fmla="val 2411207"/>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0" name="弧形 419"/>
                <p:cNvSpPr/>
                <p:nvPr/>
              </p:nvSpPr>
              <p:spPr>
                <a:xfrm flipH="1" flipV="1">
                  <a:off x="4668252" y="2001252"/>
                  <a:ext cx="2855496" cy="2855496"/>
                </a:xfrm>
                <a:prstGeom prst="arc">
                  <a:avLst>
                    <a:gd name="adj1" fmla="val 16200000"/>
                    <a:gd name="adj2" fmla="val 1920846"/>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21" name="椭圆 420"/>
              <p:cNvSpPr/>
              <p:nvPr/>
            </p:nvSpPr>
            <p:spPr>
              <a:xfrm>
                <a:off x="6053086" y="19607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2" name="椭圆 421"/>
            <p:cNvSpPr/>
            <p:nvPr/>
          </p:nvSpPr>
          <p:spPr>
            <a:xfrm>
              <a:off x="6053086" y="48182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1160312" y="2853203"/>
            <a:ext cx="3180987" cy="494030"/>
            <a:chOff x="1160312" y="2853203"/>
            <a:chExt cx="3180987" cy="494030"/>
          </a:xfrm>
        </p:grpSpPr>
        <p:sp>
          <p:nvSpPr>
            <p:cNvPr id="424" name="矩形 423"/>
            <p:cNvSpPr/>
            <p:nvPr/>
          </p:nvSpPr>
          <p:spPr>
            <a:xfrm>
              <a:off x="1160312" y="2886858"/>
              <a:ext cx="3121660"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1" action="ppaction://hlinkfile"/>
                </a:rPr>
                <a:t>需求文档</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1" action="ppaction://hlinkfile"/>
              </a:endParaRPr>
            </a:p>
          </p:txBody>
        </p:sp>
        <p:sp>
          <p:nvSpPr>
            <p:cNvPr id="428" name="矩形 427"/>
            <p:cNvSpPr/>
            <p:nvPr/>
          </p:nvSpPr>
          <p:spPr>
            <a:xfrm>
              <a:off x="4245046" y="2853203"/>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2" name="组合 431"/>
          <p:cNvGrpSpPr/>
          <p:nvPr/>
        </p:nvGrpSpPr>
        <p:grpSpPr>
          <a:xfrm>
            <a:off x="6963753" y="1536939"/>
            <a:ext cx="4043843" cy="494141"/>
            <a:chOff x="6963753" y="1536939"/>
            <a:chExt cx="4043843" cy="494141"/>
          </a:xfrm>
        </p:grpSpPr>
        <p:sp>
          <p:nvSpPr>
            <p:cNvPr id="425" name="矩形 424"/>
            <p:cNvSpPr/>
            <p:nvPr/>
          </p:nvSpPr>
          <p:spPr>
            <a:xfrm>
              <a:off x="7047858" y="1570705"/>
              <a:ext cx="3959738"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飞书公共知识库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29" name="矩形 428"/>
            <p:cNvSpPr/>
            <p:nvPr/>
          </p:nvSpPr>
          <p:spPr>
            <a:xfrm>
              <a:off x="6963753" y="1536939"/>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5" name="组合 434"/>
          <p:cNvGrpSpPr/>
          <p:nvPr/>
        </p:nvGrpSpPr>
        <p:grpSpPr>
          <a:xfrm>
            <a:off x="7802861" y="3818205"/>
            <a:ext cx="4021529" cy="691740"/>
            <a:chOff x="7802861" y="3818205"/>
            <a:chExt cx="4021529" cy="691740"/>
          </a:xfrm>
        </p:grpSpPr>
        <p:sp>
          <p:nvSpPr>
            <p:cNvPr id="427" name="矩形 426"/>
            <p:cNvSpPr/>
            <p:nvPr/>
          </p:nvSpPr>
          <p:spPr>
            <a:xfrm>
              <a:off x="7909281" y="3818205"/>
              <a:ext cx="3915109"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初步分工</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0" name="矩形 429"/>
            <p:cNvSpPr/>
            <p:nvPr/>
          </p:nvSpPr>
          <p:spPr>
            <a:xfrm>
              <a:off x="7802861" y="3861945"/>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4" name="组合 433"/>
          <p:cNvGrpSpPr/>
          <p:nvPr/>
        </p:nvGrpSpPr>
        <p:grpSpPr>
          <a:xfrm>
            <a:off x="1082457" y="4908788"/>
            <a:ext cx="3936477" cy="648000"/>
            <a:chOff x="1082457" y="4908788"/>
            <a:chExt cx="3936477" cy="648000"/>
          </a:xfrm>
        </p:grpSpPr>
        <p:sp>
          <p:nvSpPr>
            <p:cNvPr id="426" name="矩形 425"/>
            <p:cNvSpPr/>
            <p:nvPr/>
          </p:nvSpPr>
          <p:spPr>
            <a:xfrm>
              <a:off x="1082457" y="4908863"/>
              <a:ext cx="3775467"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action="ppaction://hlinkfile"/>
                </a:rPr>
                <a:t>接口文档</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action="ppaction://hlinkfile"/>
              </a:endParaRPr>
            </a:p>
          </p:txBody>
        </p:sp>
        <p:sp>
          <p:nvSpPr>
            <p:cNvPr id="431" name="矩形 430"/>
            <p:cNvSpPr/>
            <p:nvPr/>
          </p:nvSpPr>
          <p:spPr>
            <a:xfrm>
              <a:off x="4922681" y="4908788"/>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6" name="组合 445"/>
          <p:cNvGrpSpPr/>
          <p:nvPr/>
        </p:nvGrpSpPr>
        <p:grpSpPr>
          <a:xfrm>
            <a:off x="-161312" y="-173889"/>
            <a:ext cx="2855595" cy="1091464"/>
            <a:chOff x="-161312" y="-173889"/>
            <a:chExt cx="2855595" cy="1091464"/>
          </a:xfrm>
        </p:grpSpPr>
        <p:grpSp>
          <p:nvGrpSpPr>
            <p:cNvPr id="436" name="组合 435"/>
            <p:cNvGrpSpPr/>
            <p:nvPr/>
          </p:nvGrpSpPr>
          <p:grpSpPr>
            <a:xfrm>
              <a:off x="-161312" y="-173889"/>
              <a:ext cx="2855595" cy="1091464"/>
              <a:chOff x="-161312" y="-173889"/>
              <a:chExt cx="2855595" cy="1091464"/>
            </a:xfrm>
          </p:grpSpPr>
          <p:pic>
            <p:nvPicPr>
              <p:cNvPr id="28" name="图片 27"/>
              <p:cNvPicPr>
                <a:picLocks noChangeAspect="1"/>
              </p:cNvPicPr>
              <p:nvPr/>
            </p:nvPicPr>
            <p:blipFill>
              <a:blip r:embed="rId3"/>
              <a:stretch>
                <a:fillRect/>
              </a:stretch>
            </p:blipFill>
            <p:spPr>
              <a:xfrm>
                <a:off x="-161312" y="-173889"/>
                <a:ext cx="1193210" cy="1091464"/>
              </a:xfrm>
              <a:prstGeom prst="rect">
                <a:avLst/>
              </a:prstGeom>
            </p:spPr>
          </p:pic>
          <p:sp>
            <p:nvSpPr>
              <p:cNvPr id="30" name="文本框 29"/>
              <p:cNvSpPr txBox="1"/>
              <p:nvPr/>
            </p:nvSpPr>
            <p:spPr>
              <a:xfrm>
                <a:off x="807698" y="171551"/>
                <a:ext cx="1886585"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项目介绍</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ripple/>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custDataLst>
              <p:tags r:id="rId1"/>
            </p:custDataLst>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custDataLst>
              <p:tags r:id="rId2"/>
            </p:custDataLst>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3">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4"/>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815669" y="247015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7514169" y="1619250"/>
            <a:ext cx="810681" cy="24342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219952" y="628650"/>
            <a:ext cx="438148" cy="417670"/>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custDataLst>
              <p:tags r:id="rId5"/>
            </p:custDataLst>
          </p:nvPr>
        </p:nvSpPr>
        <p:spPr>
          <a:xfrm>
            <a:off x="4582643" y="632608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custDataLst>
              <p:tags r:id="rId6"/>
            </p:custDataLst>
          </p:nvPr>
        </p:nvSpPr>
        <p:spPr>
          <a:xfrm rot="10800000">
            <a:off x="6630336" y="598953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3" name="文本框 32"/>
          <p:cNvSpPr txBox="1"/>
          <p:nvPr/>
        </p:nvSpPr>
        <p:spPr>
          <a:xfrm>
            <a:off x="4796461" y="699419"/>
            <a:ext cx="2227854" cy="3754593"/>
          </a:xfrm>
          <a:custGeom>
            <a:avLst/>
            <a:gdLst/>
            <a:ahLst/>
            <a:cxnLst/>
            <a:rect l="l" t="t" r="r" b="b"/>
            <a:pathLst>
              <a:path w="238115" h="401296">
                <a:moveTo>
                  <a:pt x="127192" y="0"/>
                </a:moveTo>
                <a:cubicBezTo>
                  <a:pt x="148226" y="0"/>
                  <a:pt x="166714" y="5012"/>
                  <a:pt x="182654" y="15036"/>
                </a:cubicBezTo>
                <a:cubicBezTo>
                  <a:pt x="198594" y="25060"/>
                  <a:pt x="211329" y="39522"/>
                  <a:pt x="220861" y="58420"/>
                </a:cubicBezTo>
                <a:cubicBezTo>
                  <a:pt x="230392" y="77318"/>
                  <a:pt x="235157" y="96627"/>
                  <a:pt x="235157" y="116346"/>
                </a:cubicBezTo>
                <a:cubicBezTo>
                  <a:pt x="235157" y="139353"/>
                  <a:pt x="229406" y="164249"/>
                  <a:pt x="217903" y="191035"/>
                </a:cubicBezTo>
                <a:cubicBezTo>
                  <a:pt x="206399" y="217821"/>
                  <a:pt x="185201" y="249455"/>
                  <a:pt x="154307" y="285936"/>
                </a:cubicBezTo>
                <a:lnTo>
                  <a:pt x="115853" y="332277"/>
                </a:lnTo>
                <a:lnTo>
                  <a:pt x="238115" y="332277"/>
                </a:lnTo>
                <a:lnTo>
                  <a:pt x="238115" y="401296"/>
                </a:lnTo>
                <a:lnTo>
                  <a:pt x="0" y="401296"/>
                </a:lnTo>
                <a:lnTo>
                  <a:pt x="0" y="365801"/>
                </a:lnTo>
                <a:lnTo>
                  <a:pt x="106486" y="242060"/>
                </a:lnTo>
                <a:cubicBezTo>
                  <a:pt x="132122" y="212809"/>
                  <a:pt x="149212" y="189063"/>
                  <a:pt x="157758" y="170822"/>
                </a:cubicBezTo>
                <a:cubicBezTo>
                  <a:pt x="166303" y="152581"/>
                  <a:pt x="170575" y="136395"/>
                  <a:pt x="170575" y="122262"/>
                </a:cubicBezTo>
                <a:cubicBezTo>
                  <a:pt x="170575" y="107144"/>
                  <a:pt x="166138" y="94655"/>
                  <a:pt x="157265" y="84795"/>
                </a:cubicBezTo>
                <a:cubicBezTo>
                  <a:pt x="148391" y="74935"/>
                  <a:pt x="137052" y="70005"/>
                  <a:pt x="123248" y="70005"/>
                </a:cubicBezTo>
                <a:cubicBezTo>
                  <a:pt x="109116" y="70005"/>
                  <a:pt x="97366" y="75921"/>
                  <a:pt x="87999" y="87753"/>
                </a:cubicBezTo>
                <a:cubicBezTo>
                  <a:pt x="78632" y="99585"/>
                  <a:pt x="73620" y="115689"/>
                  <a:pt x="72963" y="136066"/>
                </a:cubicBezTo>
                <a:lnTo>
                  <a:pt x="9367" y="136066"/>
                </a:lnTo>
                <a:cubicBezTo>
                  <a:pt x="11010" y="93669"/>
                  <a:pt x="22595" y="60392"/>
                  <a:pt x="44123" y="36235"/>
                </a:cubicBezTo>
                <a:cubicBezTo>
                  <a:pt x="65650" y="12078"/>
                  <a:pt x="93340" y="0"/>
                  <a:pt x="127192" y="0"/>
                </a:cubicBezTo>
                <a:close/>
              </a:path>
            </a:pathLst>
          </a:custGeom>
          <a:gradFill flip="none" rotWithShape="1">
            <a:gsLst>
              <a:gs pos="50000">
                <a:srgbClr val="7D8188"/>
              </a:gs>
              <a:gs pos="0">
                <a:schemeClr val="accent1">
                  <a:lumMod val="5000"/>
                  <a:lumOff val="95000"/>
                </a:schemeClr>
              </a:gs>
              <a:gs pos="100000">
                <a:srgbClr val="1E222C">
                  <a:alpha val="1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5060743" y="3333750"/>
            <a:ext cx="1639914" cy="99150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215694" y="118745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289550" y="1830382"/>
            <a:ext cx="2095500" cy="129381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765121" y="860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7"/>
            </p:custDataLst>
          </p:nvPr>
        </p:nvSpPr>
        <p:spPr>
          <a:xfrm>
            <a:off x="2785635" y="4943447"/>
            <a:ext cx="6244065" cy="922020"/>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ctr"/>
            <a:r>
              <a:rPr lang="zh-CN" altLang="en-US" sz="5400" dirty="0"/>
              <a:t>项目展示</a:t>
            </a:r>
            <a:endParaRPr lang="zh-CN" altLang="en-US" sz="5400" dirty="0"/>
          </a:p>
        </p:txBody>
      </p:sp>
      <p:sp>
        <p:nvSpPr>
          <p:cNvPr id="3" name="矩形 2"/>
          <p:cNvSpPr/>
          <p:nvPr>
            <p:custDataLst>
              <p:tags r:id="rId8"/>
            </p:custDataLst>
          </p:nvPr>
        </p:nvSpPr>
        <p:spPr>
          <a:xfrm>
            <a:off x="4707545" y="5989347"/>
            <a:ext cx="2174875" cy="521970"/>
          </a:xfrm>
          <a:prstGeom prst="rect">
            <a:avLst/>
          </a:prstGeom>
        </p:spPr>
        <p:txBody>
          <a:bodyPr wrap="none">
            <a:spAutoFit/>
          </a:bodyPr>
          <a:lstStyle/>
          <a:p>
            <a:r>
              <a:rPr lang="en-US" altLang="zh-CN" sz="2800">
                <a:solidFill>
                  <a:schemeClr val="bg1"/>
                </a:solidFill>
              </a:rPr>
              <a:t>presentation.</a:t>
            </a:r>
            <a:endParaRPr lang="zh-CN" altLang="en-US" sz="2800" dirty="0">
              <a:solidFill>
                <a:schemeClr val="bg1"/>
              </a:solidFill>
            </a:endParaRPr>
          </a:p>
        </p:txBody>
      </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6483"/>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160" y="171775"/>
                <a:ext cx="3389884" cy="58356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项目展示</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a:hlinkClick r:id="rId2" tooltip=""/>
          </p:cNvPr>
          <p:cNvPicPr>
            <a:picLocks noChangeAspect="1"/>
          </p:cNvPicPr>
          <p:nvPr/>
        </p:nvPicPr>
        <p:blipFill>
          <a:blip r:embed="rId3"/>
          <a:stretch>
            <a:fillRect/>
          </a:stretch>
        </p:blipFill>
        <p:spPr>
          <a:xfrm>
            <a:off x="3770175" y="496130"/>
            <a:ext cx="4651651" cy="4651651"/>
          </a:xfrm>
          <a:prstGeom prst="rect">
            <a:avLst/>
          </a:prstGeom>
        </p:spPr>
      </p:pic>
      <p:sp>
        <p:nvSpPr>
          <p:cNvPr id="64" name="矩形 63"/>
          <p:cNvSpPr/>
          <p:nvPr/>
        </p:nvSpPr>
        <p:spPr>
          <a:xfrm>
            <a:off x="4771520" y="2529568"/>
            <a:ext cx="2648961" cy="58356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2" toolti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项目链接</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920055" y="683918"/>
            <a:ext cx="2159384" cy="3742942"/>
          </a:xfrm>
          <a:custGeom>
            <a:avLst/>
            <a:gdLst/>
            <a:ahLst/>
            <a:cxnLst/>
            <a:rect l="l" t="t" r="r" b="b"/>
            <a:pathLst>
              <a:path w="236636" h="410170">
                <a:moveTo>
                  <a:pt x="119797" y="0"/>
                </a:moveTo>
                <a:cubicBezTo>
                  <a:pt x="147733" y="0"/>
                  <a:pt x="171233" y="10189"/>
                  <a:pt x="190295" y="30566"/>
                </a:cubicBezTo>
                <a:cubicBezTo>
                  <a:pt x="209357" y="50943"/>
                  <a:pt x="218889" y="75099"/>
                  <a:pt x="218889" y="103036"/>
                </a:cubicBezTo>
                <a:cubicBezTo>
                  <a:pt x="218889" y="120455"/>
                  <a:pt x="214698" y="136313"/>
                  <a:pt x="206317" y="150609"/>
                </a:cubicBezTo>
                <a:cubicBezTo>
                  <a:pt x="197936" y="164906"/>
                  <a:pt x="185858" y="176327"/>
                  <a:pt x="170082" y="184873"/>
                </a:cubicBezTo>
                <a:cubicBezTo>
                  <a:pt x="191117" y="192432"/>
                  <a:pt x="207468" y="204921"/>
                  <a:pt x="219135" y="222340"/>
                </a:cubicBezTo>
                <a:cubicBezTo>
                  <a:pt x="230803" y="239759"/>
                  <a:pt x="236636" y="260629"/>
                  <a:pt x="236636" y="284950"/>
                </a:cubicBezTo>
                <a:cubicBezTo>
                  <a:pt x="236636" y="319788"/>
                  <a:pt x="225298" y="349368"/>
                  <a:pt x="202620" y="373689"/>
                </a:cubicBezTo>
                <a:cubicBezTo>
                  <a:pt x="179942" y="398010"/>
                  <a:pt x="151020" y="410170"/>
                  <a:pt x="115853" y="410170"/>
                </a:cubicBezTo>
                <a:cubicBezTo>
                  <a:pt x="82658" y="410170"/>
                  <a:pt x="55544" y="398667"/>
                  <a:pt x="34509" y="375661"/>
                </a:cubicBezTo>
                <a:cubicBezTo>
                  <a:pt x="13475" y="352655"/>
                  <a:pt x="1972" y="321432"/>
                  <a:pt x="0" y="281992"/>
                </a:cubicBezTo>
                <a:lnTo>
                  <a:pt x="64582" y="281992"/>
                </a:lnTo>
                <a:cubicBezTo>
                  <a:pt x="67540" y="302369"/>
                  <a:pt x="73784" y="317406"/>
                  <a:pt x="83316" y="327101"/>
                </a:cubicBezTo>
                <a:cubicBezTo>
                  <a:pt x="92847" y="336797"/>
                  <a:pt x="104843" y="341644"/>
                  <a:pt x="119304" y="341644"/>
                </a:cubicBezTo>
                <a:cubicBezTo>
                  <a:pt x="134423" y="341644"/>
                  <a:pt x="146994" y="336057"/>
                  <a:pt x="157018" y="324883"/>
                </a:cubicBezTo>
                <a:cubicBezTo>
                  <a:pt x="167042" y="313708"/>
                  <a:pt x="172054" y="300233"/>
                  <a:pt x="172054" y="284457"/>
                </a:cubicBezTo>
                <a:cubicBezTo>
                  <a:pt x="172054" y="266709"/>
                  <a:pt x="165317" y="251755"/>
                  <a:pt x="151842" y="239595"/>
                </a:cubicBezTo>
                <a:cubicBezTo>
                  <a:pt x="138366" y="227434"/>
                  <a:pt x="118975" y="221190"/>
                  <a:pt x="93668" y="220861"/>
                </a:cubicBezTo>
                <a:lnTo>
                  <a:pt x="93668" y="157265"/>
                </a:lnTo>
                <a:cubicBezTo>
                  <a:pt x="109116" y="155622"/>
                  <a:pt x="120701" y="152746"/>
                  <a:pt x="128424" y="148638"/>
                </a:cubicBezTo>
                <a:cubicBezTo>
                  <a:pt x="136148" y="144529"/>
                  <a:pt x="142146" y="138778"/>
                  <a:pt x="146419" y="131383"/>
                </a:cubicBezTo>
                <a:cubicBezTo>
                  <a:pt x="150691" y="123988"/>
                  <a:pt x="152828" y="116346"/>
                  <a:pt x="152828" y="108459"/>
                </a:cubicBezTo>
                <a:cubicBezTo>
                  <a:pt x="152828" y="97941"/>
                  <a:pt x="149623" y="89068"/>
                  <a:pt x="143214" y="81837"/>
                </a:cubicBezTo>
                <a:cubicBezTo>
                  <a:pt x="136805" y="74606"/>
                  <a:pt x="128178" y="70991"/>
                  <a:pt x="117332" y="70991"/>
                </a:cubicBezTo>
                <a:cubicBezTo>
                  <a:pt x="108130" y="70991"/>
                  <a:pt x="99749" y="74278"/>
                  <a:pt x="92189" y="80851"/>
                </a:cubicBezTo>
                <a:cubicBezTo>
                  <a:pt x="84630" y="87424"/>
                  <a:pt x="79372" y="95805"/>
                  <a:pt x="76414" y="105994"/>
                </a:cubicBezTo>
                <a:lnTo>
                  <a:pt x="13804" y="105994"/>
                </a:lnTo>
                <a:cubicBezTo>
                  <a:pt x="17090" y="77400"/>
                  <a:pt x="26128" y="54229"/>
                  <a:pt x="40918" y="36482"/>
                </a:cubicBezTo>
                <a:cubicBezTo>
                  <a:pt x="61953" y="12161"/>
                  <a:pt x="88246" y="0"/>
                  <a:pt x="119797" y="0"/>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21" name="任意多边形 20"/>
          <p:cNvSpPr/>
          <p:nvPr/>
        </p:nvSpPr>
        <p:spPr>
          <a:xfrm>
            <a:off x="6200454" y="121031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126479" y="1920240"/>
            <a:ext cx="922021" cy="93122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27046" y="479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5022641" y="3328986"/>
            <a:ext cx="2222269" cy="85974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367807"/>
              <a:gd name="connsiteY0-128" fmla="*/ 1600729 h 1600729"/>
              <a:gd name="connsiteX1-129" fmla="*/ 1367367 w 1367807"/>
              <a:gd name="connsiteY1-130" fmla="*/ 428095 h 1600729"/>
              <a:gd name="connsiteX2-131" fmla="*/ 1000126 w 1367807"/>
              <a:gd name="connsiteY2-132" fmla="*/ 0 h 1600729"/>
              <a:gd name="connsiteX0-133" fmla="*/ 0 w 1101734"/>
              <a:gd name="connsiteY0-134" fmla="*/ 1600729 h 1600729"/>
              <a:gd name="connsiteX1-135" fmla="*/ 1099104 w 1101734"/>
              <a:gd name="connsiteY1-136" fmla="*/ 448598 h 1600729"/>
              <a:gd name="connsiteX2-137" fmla="*/ 1000126 w 1101734"/>
              <a:gd name="connsiteY2-138" fmla="*/ 0 h 1600729"/>
              <a:gd name="connsiteX0-139" fmla="*/ 0 w 1101903"/>
              <a:gd name="connsiteY0-140" fmla="*/ 1600729 h 1600729"/>
              <a:gd name="connsiteX1-141" fmla="*/ 1099104 w 1101903"/>
              <a:gd name="connsiteY1-142" fmla="*/ 448598 h 1600729"/>
              <a:gd name="connsiteX2-143" fmla="*/ 1000126 w 1101903"/>
              <a:gd name="connsiteY2-144" fmla="*/ 0 h 1600729"/>
              <a:gd name="connsiteX0-145" fmla="*/ 0 w 1100684"/>
              <a:gd name="connsiteY0-146" fmla="*/ 1600729 h 1600729"/>
              <a:gd name="connsiteX1-147" fmla="*/ 1097507 w 1100684"/>
              <a:gd name="connsiteY1-148" fmla="*/ 289697 h 1600729"/>
              <a:gd name="connsiteX2-149" fmla="*/ 1000126 w 1100684"/>
              <a:gd name="connsiteY2-150" fmla="*/ 0 h 1600729"/>
              <a:gd name="connsiteX0-151" fmla="*/ 0 w 1195305"/>
              <a:gd name="connsiteY0-152" fmla="*/ 1380318 h 1380318"/>
              <a:gd name="connsiteX1-153" fmla="*/ 1116669 w 1195305"/>
              <a:gd name="connsiteY1-154" fmla="*/ 289697 h 1380318"/>
              <a:gd name="connsiteX2-155" fmla="*/ 1019288 w 1195305"/>
              <a:gd name="connsiteY2-156" fmla="*/ 0 h 1380318"/>
              <a:gd name="connsiteX0-157" fmla="*/ 0 w 1117417"/>
              <a:gd name="connsiteY0-158" fmla="*/ 1380318 h 1380318"/>
              <a:gd name="connsiteX1-159" fmla="*/ 1116669 w 1117417"/>
              <a:gd name="connsiteY1-160" fmla="*/ 289697 h 1380318"/>
              <a:gd name="connsiteX2-161" fmla="*/ 1019288 w 1117417"/>
              <a:gd name="connsiteY2-162" fmla="*/ 0 h 1380318"/>
              <a:gd name="connsiteX0-163" fmla="*/ 0 w 1117417"/>
              <a:gd name="connsiteY0-164" fmla="*/ 1380318 h 1380318"/>
              <a:gd name="connsiteX1-165" fmla="*/ 1116669 w 1117417"/>
              <a:gd name="connsiteY1-166" fmla="*/ 289697 h 1380318"/>
              <a:gd name="connsiteX2-167" fmla="*/ 1019288 w 1117417"/>
              <a:gd name="connsiteY2-168" fmla="*/ 0 h 1380318"/>
              <a:gd name="connsiteX0-169" fmla="*/ 0 w 1117417"/>
              <a:gd name="connsiteY0-170" fmla="*/ 1380318 h 1380318"/>
              <a:gd name="connsiteX1-171" fmla="*/ 1116669 w 1117417"/>
              <a:gd name="connsiteY1-172" fmla="*/ 289697 h 1380318"/>
              <a:gd name="connsiteX2-173" fmla="*/ 1019288 w 1117417"/>
              <a:gd name="connsiteY2-174" fmla="*/ 0 h 1380318"/>
              <a:gd name="connsiteX0-175" fmla="*/ 0 w 1116935"/>
              <a:gd name="connsiteY0-176" fmla="*/ 1380318 h 1380318"/>
              <a:gd name="connsiteX1-177" fmla="*/ 1116669 w 1116935"/>
              <a:gd name="connsiteY1-178" fmla="*/ 289697 h 1380318"/>
              <a:gd name="connsiteX2-179" fmla="*/ 1019288 w 1116935"/>
              <a:gd name="connsiteY2-180" fmla="*/ 0 h 1380318"/>
              <a:gd name="connsiteX0-181" fmla="*/ 0 w 1116677"/>
              <a:gd name="connsiteY0-182" fmla="*/ 1380318 h 1380318"/>
              <a:gd name="connsiteX1-183" fmla="*/ 1116669 w 1116677"/>
              <a:gd name="connsiteY1-184" fmla="*/ 289697 h 1380318"/>
              <a:gd name="connsiteX2-185" fmla="*/ 1019288 w 1116677"/>
              <a:gd name="connsiteY2-186" fmla="*/ 0 h 1380318"/>
              <a:gd name="connsiteX0-187" fmla="*/ 0 w 1187473"/>
              <a:gd name="connsiteY0-188" fmla="*/ 1388008 h 1388008"/>
              <a:gd name="connsiteX1-189" fmla="*/ 1116669 w 1187473"/>
              <a:gd name="connsiteY1-190" fmla="*/ 297387 h 1388008"/>
              <a:gd name="connsiteX2-191" fmla="*/ 1036055 w 1187473"/>
              <a:gd name="connsiteY2-192" fmla="*/ 0 h 1388008"/>
              <a:gd name="connsiteX0-193" fmla="*/ 0 w 1116744"/>
              <a:gd name="connsiteY0-194" fmla="*/ 1388008 h 1388008"/>
              <a:gd name="connsiteX1-195" fmla="*/ 1116669 w 1116744"/>
              <a:gd name="connsiteY1-196" fmla="*/ 297387 h 1388008"/>
              <a:gd name="connsiteX2-197" fmla="*/ 1036055 w 1116744"/>
              <a:gd name="connsiteY2-198" fmla="*/ 0 h 1388008"/>
              <a:gd name="connsiteX0-199" fmla="*/ 0 w 1117645"/>
              <a:gd name="connsiteY0-200" fmla="*/ 1388008 h 1388008"/>
              <a:gd name="connsiteX1-201" fmla="*/ 1116669 w 1117645"/>
              <a:gd name="connsiteY1-202" fmla="*/ 297387 h 1388008"/>
              <a:gd name="connsiteX2-203" fmla="*/ 1036055 w 1117645"/>
              <a:gd name="connsiteY2-204" fmla="*/ 0 h 1388008"/>
            </a:gdLst>
            <a:ahLst/>
            <a:cxnLst>
              <a:cxn ang="0">
                <a:pos x="connsiteX0-1" y="connsiteY0-2"/>
              </a:cxn>
              <a:cxn ang="0">
                <a:pos x="connsiteX1-3" y="connsiteY1-4"/>
              </a:cxn>
              <a:cxn ang="0">
                <a:pos x="connsiteX2-5" y="connsiteY2-6"/>
              </a:cxn>
            </a:cxnLst>
            <a:rect l="l" t="t" r="r" b="b"/>
            <a:pathLst>
              <a:path w="1117645" h="1388008">
                <a:moveTo>
                  <a:pt x="0" y="1388008"/>
                </a:moveTo>
                <a:cubicBezTo>
                  <a:pt x="1122680" y="856019"/>
                  <a:pt x="1110460" y="424923"/>
                  <a:pt x="1116669" y="297387"/>
                </a:cubicBezTo>
                <a:cubicBezTo>
                  <a:pt x="1122878" y="169851"/>
                  <a:pt x="1099890" y="34300"/>
                  <a:pt x="1036055"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41322" y="4598682"/>
            <a:ext cx="7709356" cy="922020"/>
          </a:xfrm>
          <a:prstGeom prst="rect">
            <a:avLst/>
          </a:prstGeom>
          <a:noFill/>
        </p:spPr>
        <p:txBody>
          <a:bodyPr wrap="square" rtlCol="0">
            <a:spAutoFit/>
          </a:bodyPr>
          <a:lstStyle>
            <a:defPPr>
              <a:defRPr lang="zh-CN"/>
            </a:defPPr>
            <a:lvl1pPr algn="ctr">
              <a:defRPr sz="4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sz="5400" dirty="0"/>
              <a:t>前端分享</a:t>
            </a:r>
            <a:endParaRPr lang="zh-CN" altLang="en-US" sz="5400" dirty="0"/>
          </a:p>
        </p:txBody>
      </p:sp>
      <p:grpSp>
        <p:nvGrpSpPr>
          <p:cNvPr id="3" name="组合 2"/>
          <p:cNvGrpSpPr/>
          <p:nvPr/>
        </p:nvGrpSpPr>
        <p:grpSpPr>
          <a:xfrm>
            <a:off x="4953756" y="5973020"/>
            <a:ext cx="2198350" cy="564305"/>
            <a:chOff x="4877556" y="5973020"/>
            <a:chExt cx="2198350" cy="564305"/>
          </a:xfrm>
        </p:grpSpPr>
        <p:sp>
          <p:nvSpPr>
            <p:cNvPr id="100" name="L 形 99"/>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79136" y="5973020"/>
              <a:ext cx="2096770" cy="521970"/>
            </a:xfrm>
            <a:prstGeom prst="rect">
              <a:avLst/>
            </a:prstGeom>
          </p:spPr>
          <p:txBody>
            <a:bodyPr wrap="none">
              <a:spAutoFit/>
            </a:bodyPr>
            <a:lstStyle/>
            <a:p>
              <a:r>
                <a:rPr lang="en-US" altLang="zh-CN" sz="2800">
                  <a:solidFill>
                    <a:schemeClr val="bg1"/>
                  </a:solidFill>
                </a:rPr>
                <a:t>presentation</a:t>
              </a:r>
              <a:endParaRPr lang="zh-CN" altLang="en-US" sz="2800" dirty="0">
                <a:solidFill>
                  <a:schemeClr val="bg1"/>
                </a:solidFill>
              </a:endParaRPr>
            </a:p>
          </p:txBody>
        </p:sp>
      </p:grpSp>
      <p:grpSp>
        <p:nvGrpSpPr>
          <p:cNvPr id="35" name="组合 34"/>
          <p:cNvGrpSpPr/>
          <p:nvPr/>
        </p:nvGrpSpPr>
        <p:grpSpPr>
          <a:xfrm>
            <a:off x="-355600" y="1591735"/>
            <a:ext cx="12937068" cy="1219198"/>
            <a:chOff x="-355600" y="897467"/>
            <a:chExt cx="12937068" cy="2607734"/>
          </a:xfrm>
        </p:grpSpPr>
        <p:sp>
          <p:nvSpPr>
            <p:cNvPr id="38" name="任意多边形 37"/>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1000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2"/>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581978" y="622908"/>
            <a:ext cx="2235916" cy="3608782"/>
          </a:xfrm>
          <a:custGeom>
            <a:avLst/>
            <a:gdLst/>
            <a:ahLst/>
            <a:cxnLst/>
            <a:rect l="l" t="t" r="r" b="b"/>
            <a:pathLst>
              <a:path w="246496" h="397845">
                <a:moveTo>
                  <a:pt x="151349" y="119797"/>
                </a:moveTo>
                <a:lnTo>
                  <a:pt x="71977" y="249455"/>
                </a:lnTo>
                <a:lnTo>
                  <a:pt x="151349" y="249455"/>
                </a:lnTo>
                <a:close/>
                <a:moveTo>
                  <a:pt x="149870" y="0"/>
                </a:moveTo>
                <a:lnTo>
                  <a:pt x="215438" y="0"/>
                </a:lnTo>
                <a:lnTo>
                  <a:pt x="215438" y="249455"/>
                </a:lnTo>
                <a:lnTo>
                  <a:pt x="246496" y="249455"/>
                </a:lnTo>
                <a:lnTo>
                  <a:pt x="246496" y="318474"/>
                </a:lnTo>
                <a:lnTo>
                  <a:pt x="215438" y="318474"/>
                </a:lnTo>
                <a:lnTo>
                  <a:pt x="215438" y="397845"/>
                </a:lnTo>
                <a:lnTo>
                  <a:pt x="151349" y="397845"/>
                </a:lnTo>
                <a:lnTo>
                  <a:pt x="151349" y="318474"/>
                </a:lnTo>
                <a:lnTo>
                  <a:pt x="0" y="318474"/>
                </a:lnTo>
                <a:lnTo>
                  <a:pt x="0" y="249455"/>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4949617" y="3238501"/>
            <a:ext cx="2063327" cy="771850"/>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395479" y="2264246"/>
            <a:ext cx="230969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5445319" y="7524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482130" y="4558222"/>
            <a:ext cx="6966670" cy="92202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dirty="0"/>
              <a:t>后端分享</a:t>
            </a:r>
            <a:endParaRPr lang="zh-CN" altLang="en-US" dirty="0"/>
          </a:p>
        </p:txBody>
      </p:sp>
      <p:sp>
        <p:nvSpPr>
          <p:cNvPr id="37" name="任意多边形 36"/>
          <p:cNvSpPr/>
          <p:nvPr/>
        </p:nvSpPr>
        <p:spPr>
          <a:xfrm>
            <a:off x="4771441" y="1303020"/>
            <a:ext cx="1888439"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953756" y="5973020"/>
            <a:ext cx="2198350" cy="564305"/>
            <a:chOff x="4877556" y="5973020"/>
            <a:chExt cx="2198350" cy="564305"/>
          </a:xfrm>
        </p:grpSpPr>
        <p:sp>
          <p:nvSpPr>
            <p:cNvPr id="43" name="L 形 42"/>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L 形 43"/>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979136" y="5973020"/>
              <a:ext cx="2096770" cy="521970"/>
            </a:xfrm>
            <a:prstGeom prst="rect">
              <a:avLst/>
            </a:prstGeom>
          </p:spPr>
          <p:txBody>
            <a:bodyPr wrap="none">
              <a:spAutoFit/>
            </a:bodyPr>
            <a:lstStyle/>
            <a:p>
              <a:r>
                <a:rPr lang="en-US" altLang="zh-CN" sz="2800" dirty="0">
                  <a:solidFill>
                    <a:schemeClr val="bg1"/>
                  </a:solidFill>
                </a:rPr>
                <a:t>presentation</a:t>
              </a:r>
              <a:endParaRPr lang="en-US" altLang="zh-CN" sz="2800" dirty="0">
                <a:solidFill>
                  <a:schemeClr val="bg1"/>
                </a:solidFill>
              </a:endParaRPr>
            </a:p>
          </p:txBody>
        </p:sp>
      </p:gr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862"/>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3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92405" y="-173990"/>
            <a:ext cx="3614420" cy="1091565"/>
            <a:chOff x="-161312" y="-173889"/>
            <a:chExt cx="7229769" cy="1091464"/>
          </a:xfrm>
        </p:grpSpPr>
        <p:grpSp>
          <p:nvGrpSpPr>
            <p:cNvPr id="15" name="组合 14"/>
            <p:cNvGrpSpPr/>
            <p:nvPr/>
          </p:nvGrpSpPr>
          <p:grpSpPr>
            <a:xfrm>
              <a:off x="-161312" y="-173889"/>
              <a:ext cx="7035484" cy="1091464"/>
              <a:chOff x="-161312" y="-173889"/>
              <a:chExt cx="7035484" cy="1091464"/>
            </a:xfrm>
          </p:grpSpPr>
          <p:pic>
            <p:nvPicPr>
              <p:cNvPr id="17" name="图片 16"/>
              <p:cNvPicPr>
                <a:picLocks noChangeAspect="1"/>
              </p:cNvPicPr>
              <p:nvPr/>
            </p:nvPicPr>
            <p:blipFill>
              <a:blip r:embed="rId1"/>
              <a:stretch>
                <a:fillRect/>
              </a:stretch>
            </p:blipFill>
            <p:spPr>
              <a:xfrm>
                <a:off x="-161312" y="-173889"/>
                <a:ext cx="1193210" cy="1091464"/>
              </a:xfrm>
              <a:prstGeom prst="rect">
                <a:avLst/>
              </a:prstGeom>
            </p:spPr>
          </p:pic>
          <p:sp>
            <p:nvSpPr>
              <p:cNvPr id="18" name="文本框 17"/>
              <p:cNvSpPr txBox="1"/>
              <p:nvPr/>
            </p:nvSpPr>
            <p:spPr>
              <a:xfrm>
                <a:off x="779500" y="171519"/>
                <a:ext cx="6094672" cy="583511"/>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后端分享</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091135"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3535650" y="4953119"/>
            <a:ext cx="2510894"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hlinkClick r:id="rId2" tooltip="" action="ppaction://hlinksldjump"/>
              </a:rPr>
              <a:t>跨域策略错误</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5824010" y="1577557"/>
            <a:ext cx="2262420" cy="491490"/>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框架错误</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9" name="矩形 38"/>
          <p:cNvSpPr/>
          <p:nvPr/>
        </p:nvSpPr>
        <p:spPr>
          <a:xfrm>
            <a:off x="8856481" y="4120633"/>
            <a:ext cx="2116319"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原生</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session</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82" name="直接连接符 81"/>
          <p:cNvCxnSpPr/>
          <p:nvPr/>
        </p:nvCxnSpPr>
        <p:spPr>
          <a:xfrm rot="608827" flipH="1">
            <a:off x="-609459" y="1808162"/>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608827" flipH="1">
            <a:off x="-231062" y="185653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608827" flipH="1">
            <a:off x="300121" y="170001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608827" flipH="1">
            <a:off x="79039" y="1853976"/>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608827" flipH="1">
            <a:off x="-276664" y="200319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608827" flipH="1">
            <a:off x="224403" y="1957403"/>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608827" flipH="1">
            <a:off x="-379107" y="1926801"/>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608827" flipH="1">
            <a:off x="-139246" y="177604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608827" flipH="1">
            <a:off x="-137302" y="187331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608827" flipH="1">
            <a:off x="-324236" y="205273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1487215" y="42077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4078015" y="36552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6440215" y="31980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9126265" y="26456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4591050" y="41375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9639300" y="32231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6934200" y="284216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1973042" y="390680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45155" y="2818884"/>
            <a:ext cx="2510894" cy="491490"/>
          </a:xfrm>
          <a:prstGeom prst="rect">
            <a:avLst/>
          </a:prstGeom>
          <a:noFill/>
        </p:spPr>
        <p:txBody>
          <a:bodyPr wrap="square" rtlCol="0">
            <a:spAutoFit/>
          </a:bodyPr>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项目结构</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Fallback>
  </mc:AlternateContent>
</p:sld>
</file>

<file path=ppt/tags/tag1.xml><?xml version="1.0" encoding="utf-8"?>
<p:tagLst xmlns:p="http://schemas.openxmlformats.org/presentationml/2006/main">
  <p:tag name="POCKET_SHAPE_SH" val="H"/>
</p:tagLst>
</file>

<file path=ppt/tags/tag10.xml><?xml version="1.0" encoding="utf-8"?>
<p:tagLst xmlns:p="http://schemas.openxmlformats.org/presentationml/2006/main">
  <p:tag name="POCKET_SHAPE_SH" val="H"/>
</p:tagLst>
</file>

<file path=ppt/tags/tag11.xml><?xml version="1.0" encoding="utf-8"?>
<p:tagLst xmlns:p="http://schemas.openxmlformats.org/presentationml/2006/main">
  <p:tag name="POCKET_SHAPE_SH" val="H"/>
</p:tagLst>
</file>

<file path=ppt/tags/tag12.xml><?xml version="1.0" encoding="utf-8"?>
<p:tagLst xmlns:p="http://schemas.openxmlformats.org/presentationml/2006/main">
  <p:tag name="POCKET_SHAPE_SH" val="H"/>
</p:tagLst>
</file>

<file path=ppt/tags/tag13.xml><?xml version="1.0" encoding="utf-8"?>
<p:tagLst xmlns:p="http://schemas.openxmlformats.org/presentationml/2006/main">
  <p:tag name="commondata" val="eyJoZGlkIjoiNzRhOGM1YzE3YzBmMWQ1NGQ5ZWVlNmI4N2ZhZTFkMTIifQ=="/>
</p:tagLst>
</file>

<file path=ppt/tags/tag2.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3.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4.xml><?xml version="1.0" encoding="utf-8"?>
<p:tagLst xmlns:p="http://schemas.openxmlformats.org/presentationml/2006/main">
  <p:tag name="POCKET_SHAPE_SH" val="H"/>
</p:tagLst>
</file>

<file path=ppt/tags/tag5.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6.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7.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8.xml><?xml version="1.0" encoding="utf-8"?>
<p:tagLst xmlns:p="http://schemas.openxmlformats.org/presentationml/2006/main">
  <p:tag name="KSO_WM_DIAGRAM_VIRTUALLY_FRAME" val="{&quot;height&quot;:164.6955905511812,&quot;left&quot;:219.3413385826771,&quot;top&quot;:350.24779527559053,&quot;width&quot;:491.65866141732295}"/>
</p:tagLst>
</file>

<file path=ppt/tags/tag9.xml><?xml version="1.0" encoding="utf-8"?>
<p:tagLst xmlns:p="http://schemas.openxmlformats.org/presentationml/2006/main">
  <p:tag name="POCKET_SHAPE_SH" val="H"/>
</p:tagLst>
</file>

<file path=ppt/theme/theme1.xml><?xml version="1.0" encoding="utf-8"?>
<a:theme xmlns:a="http://schemas.openxmlformats.org/drawingml/2006/main" name="PPTe吧 | PPT爱好者之家">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e吧 | PPT爱好者之家">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3519</Words>
  <Application>WPS 演示</Application>
  <PresentationFormat>宽屏</PresentationFormat>
  <Paragraphs>523</Paragraphs>
  <Slides>38</Slides>
  <Notes>36</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38</vt:i4>
      </vt:variant>
    </vt:vector>
  </HeadingPairs>
  <TitlesOfParts>
    <vt:vector size="51" baseType="lpstr">
      <vt:lpstr>Arial</vt:lpstr>
      <vt:lpstr>宋体</vt:lpstr>
      <vt:lpstr>Wingdings</vt:lpstr>
      <vt:lpstr>Times New Roman</vt:lpstr>
      <vt:lpstr>腾祥嘉丽纤圆繁</vt:lpstr>
      <vt:lpstr>迷你简汉真广标</vt:lpstr>
      <vt:lpstr>等线</vt:lpstr>
      <vt:lpstr>微软雅黑</vt:lpstr>
      <vt:lpstr>Arial Unicode MS</vt:lpstr>
      <vt:lpstr>等线 Light</vt:lpstr>
      <vt:lpstr>Calibri</vt:lpstr>
      <vt:lpstr>PPTe吧 | PPT爱好者之家</vt:lpstr>
      <vt:lpstr>1_PPTe吧 | PPT爱好者之家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_</cp:lastModifiedBy>
  <cp:revision>5</cp:revision>
  <dcterms:created xsi:type="dcterms:W3CDTF">2024-02-22T06:04:00Z</dcterms:created>
  <dcterms:modified xsi:type="dcterms:W3CDTF">2024-02-22T08:05:31Z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9BE46BE6C21A46BE805A2E4C04003F32_12</vt:lpwstr>
  </property>
</Properties>
</file>